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Muli"/>
      <p:regular r:id="rId58"/>
      <p:bold r:id="rId59"/>
      <p:italic r:id="rId60"/>
      <p:boldItalic r:id="rId61"/>
    </p:embeddedFont>
    <p:embeddedFont>
      <p:font typeface="Anton"/>
      <p:regular r:id="rId62"/>
    </p:embeddedFont>
    <p:embeddedFont>
      <p:font typeface="Merriweather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0429DDA-E224-40B8-B5DD-1B64375FF4C2}">
  <a:tblStyle styleId="{F0429DDA-E224-40B8-B5DD-1B64375FF4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Anton-regular.fntdata"/><Relationship Id="rId61" Type="http://schemas.openxmlformats.org/officeDocument/2006/relationships/font" Target="fonts/Muli-boldItalic.fntdata"/><Relationship Id="rId20" Type="http://schemas.openxmlformats.org/officeDocument/2006/relationships/slide" Target="slides/slide14.xml"/><Relationship Id="rId64" Type="http://schemas.openxmlformats.org/officeDocument/2006/relationships/font" Target="fonts/Merriweather-bold.fntdata"/><Relationship Id="rId63" Type="http://schemas.openxmlformats.org/officeDocument/2006/relationships/font" Target="fonts/Merriweather-regular.fntdata"/><Relationship Id="rId22" Type="http://schemas.openxmlformats.org/officeDocument/2006/relationships/slide" Target="slides/slide16.xml"/><Relationship Id="rId66" Type="http://schemas.openxmlformats.org/officeDocument/2006/relationships/font" Target="fonts/Merriweather-boldItalic.fntdata"/><Relationship Id="rId21" Type="http://schemas.openxmlformats.org/officeDocument/2006/relationships/slide" Target="slides/slide15.xml"/><Relationship Id="rId65" Type="http://schemas.openxmlformats.org/officeDocument/2006/relationships/font" Target="fonts/Merriweather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Muli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Muli-bold.fntdata"/><Relationship Id="rId14" Type="http://schemas.openxmlformats.org/officeDocument/2006/relationships/slide" Target="slides/slide8.xml"/><Relationship Id="rId58" Type="http://schemas.openxmlformats.org/officeDocument/2006/relationships/font" Target="fonts/Muli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7b8ec0b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7b8ec0b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7fcd546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7fcd546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7fcd5461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7fcd5461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7fcd5461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7fcd5461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7fcd5461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7fcd5461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7fcd54613_0_1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7fcd54613_0_1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7fcd54613_0_1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7fcd54613_0_1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7fcd54613_0_2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7fcd54613_0_2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7fcd54613_0_2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7fcd54613_0_2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7fcd54613_0_2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7fcd54613_0_2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7fcd5461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7fcd5461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7fcd54613_0_2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7fcd54613_0_2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7fcd54613_0_2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7fcd54613_0_2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7fcd54613_0_2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7fcd54613_0_2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7fcd54613_0_2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7fcd54613_0_2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7fcd5461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7fcd5461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7fcd54613_0_2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7fcd54613_0_2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7fcd5461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7fcd5461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7fcd54613_0_2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7fcd54613_0_2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7fcd54613_0_2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87fcd54613_0_2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fcd54613_0_2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fcd54613_0_2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7fcd5461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7fcd5461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7fcd54613_0_2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7fcd54613_0_2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7fcd54613_0_2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7fcd54613_0_2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7fcd54613_0_2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7fcd54613_0_2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7fcd54613_0_2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7fcd54613_0_2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7fcd54613_0_2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7fcd54613_0_2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7fcd54613_0_2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87fcd54613_0_2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87fcd54613_0_2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87fcd54613_0_2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7fcd54613_0_2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87fcd54613_0_2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87fcd54613_0_2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87fcd54613_0_2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87fcd54613_0_2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87fcd54613_0_2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7fcd5461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7fcd5461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87fcd54613_0_2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87fcd54613_0_2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87fcd54613_0_2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87fcd54613_0_2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87fcd54613_0_3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87fcd54613_0_3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7fcd54613_0_3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7fcd54613_0_3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7fcd54613_0_3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87fcd54613_0_3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7fcd54613_0_3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87fcd54613_0_3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87fcd54613_0_3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87fcd54613_0_3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87fcd54613_0_3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87fcd54613_0_3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87fcd54613_0_3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87fcd54613_0_3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7fcd54613_0_3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87fcd54613_0_3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7fcd5461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7fcd5461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87fcd5461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87fcd5461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87fcd54613_0_2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87fcd54613_0_2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7fcd5461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7fcd5461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7fcd54613_0_2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7fcd54613_0_2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7b8ec0b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7b8ec0b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7fcd5461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7fcd5461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 tell her, not everyong is doing this. Actually my anecdata says that very few people are actually doing this. I told her the things I hear most often when I get to talking to someone about mapping is, “I’m excited to create my first map,” or “I think I would need to use mapping more to understand it or really get the benefits.”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medium.com/wardleymaps" TargetMode="Externa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Muli"/>
              <a:buNone/>
              <a:defRPr sz="5200">
                <a:latin typeface="Muli"/>
                <a:ea typeface="Muli"/>
                <a:cs typeface="Muli"/>
                <a:sym typeface="Mul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 sz="2800">
                <a:latin typeface="Muli"/>
                <a:ea typeface="Muli"/>
                <a:cs typeface="Muli"/>
                <a:sym typeface="Mu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131675" y="4794925"/>
            <a:ext cx="85983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Wardley Maps are the work of Simon Wardley, licensed Creative Commons. Find out more here: </a:t>
            </a:r>
            <a:r>
              <a:rPr lang="en" sz="900" u="sng">
                <a:solidFill>
                  <a:schemeClr val="hlink"/>
                </a:solidFill>
                <a:hlinkClick r:id="rId2"/>
              </a:rPr>
              <a:t>https://medium.com/wardleymaps</a:t>
            </a:r>
            <a:endParaRPr sz="12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Muli"/>
              <a:buNone/>
              <a:defRPr sz="12000">
                <a:latin typeface="Muli"/>
                <a:ea typeface="Muli"/>
                <a:cs typeface="Muli"/>
                <a:sym typeface="Mul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Muli"/>
              <a:buNone/>
              <a:defRPr sz="12000">
                <a:latin typeface="Muli"/>
                <a:ea typeface="Muli"/>
                <a:cs typeface="Muli"/>
                <a:sym typeface="Mul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Muli"/>
              <a:buNone/>
              <a:defRPr sz="12000">
                <a:latin typeface="Muli"/>
                <a:ea typeface="Muli"/>
                <a:cs typeface="Muli"/>
                <a:sym typeface="Mul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Muli"/>
              <a:buNone/>
              <a:defRPr sz="12000">
                <a:latin typeface="Muli"/>
                <a:ea typeface="Muli"/>
                <a:cs typeface="Muli"/>
                <a:sym typeface="Mul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Muli"/>
              <a:buNone/>
              <a:defRPr sz="12000">
                <a:latin typeface="Muli"/>
                <a:ea typeface="Muli"/>
                <a:cs typeface="Muli"/>
                <a:sym typeface="Mul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Muli"/>
              <a:buNone/>
              <a:defRPr sz="12000">
                <a:latin typeface="Muli"/>
                <a:ea typeface="Muli"/>
                <a:cs typeface="Muli"/>
                <a:sym typeface="Mul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Muli"/>
              <a:buNone/>
              <a:defRPr sz="12000">
                <a:latin typeface="Muli"/>
                <a:ea typeface="Muli"/>
                <a:cs typeface="Muli"/>
                <a:sym typeface="Mul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Muli"/>
              <a:buNone/>
              <a:defRPr sz="12000">
                <a:latin typeface="Muli"/>
                <a:ea typeface="Muli"/>
                <a:cs typeface="Muli"/>
                <a:sym typeface="Mul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Muli"/>
              <a:buNone/>
              <a:defRPr sz="12000"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7197538" y="4845367"/>
            <a:ext cx="14589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FBFB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606853" y="4628905"/>
            <a:ext cx="416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uli"/>
              <a:buNone/>
              <a:defRPr sz="3600">
                <a:latin typeface="Muli"/>
                <a:ea typeface="Muli"/>
                <a:cs typeface="Muli"/>
                <a:sym typeface="Mul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Muli"/>
              <a:buNone/>
              <a:defRPr sz="3600">
                <a:latin typeface="Muli"/>
                <a:ea typeface="Muli"/>
                <a:cs typeface="Muli"/>
                <a:sym typeface="Mul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Muli"/>
              <a:buNone/>
              <a:defRPr sz="3600">
                <a:latin typeface="Muli"/>
                <a:ea typeface="Muli"/>
                <a:cs typeface="Muli"/>
                <a:sym typeface="Mul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Muli"/>
              <a:buNone/>
              <a:defRPr sz="3600">
                <a:latin typeface="Muli"/>
                <a:ea typeface="Muli"/>
                <a:cs typeface="Muli"/>
                <a:sym typeface="Mul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Muli"/>
              <a:buNone/>
              <a:defRPr sz="3600">
                <a:latin typeface="Muli"/>
                <a:ea typeface="Muli"/>
                <a:cs typeface="Muli"/>
                <a:sym typeface="Mul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Muli"/>
              <a:buNone/>
              <a:defRPr sz="3600">
                <a:latin typeface="Muli"/>
                <a:ea typeface="Muli"/>
                <a:cs typeface="Muli"/>
                <a:sym typeface="Mul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Muli"/>
              <a:buNone/>
              <a:defRPr sz="3600">
                <a:latin typeface="Muli"/>
                <a:ea typeface="Muli"/>
                <a:cs typeface="Muli"/>
                <a:sym typeface="Mul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Muli"/>
              <a:buNone/>
              <a:defRPr sz="3600">
                <a:latin typeface="Muli"/>
                <a:ea typeface="Muli"/>
                <a:cs typeface="Muli"/>
                <a:sym typeface="Mul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Muli"/>
              <a:buNone/>
              <a:defRPr sz="3600"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 sz="1400">
                <a:latin typeface="Muli"/>
                <a:ea typeface="Muli"/>
                <a:cs typeface="Muli"/>
                <a:sym typeface="Muli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Char char="○"/>
              <a:defRPr sz="1200">
                <a:latin typeface="Muli"/>
                <a:ea typeface="Muli"/>
                <a:cs typeface="Muli"/>
                <a:sym typeface="Muli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Char char="■"/>
              <a:defRPr sz="1200">
                <a:latin typeface="Muli"/>
                <a:ea typeface="Muli"/>
                <a:cs typeface="Muli"/>
                <a:sym typeface="Muli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Char char="●"/>
              <a:defRPr sz="1200">
                <a:latin typeface="Muli"/>
                <a:ea typeface="Muli"/>
                <a:cs typeface="Muli"/>
                <a:sym typeface="Muli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Char char="○"/>
              <a:defRPr sz="1200">
                <a:latin typeface="Muli"/>
                <a:ea typeface="Muli"/>
                <a:cs typeface="Muli"/>
                <a:sym typeface="Muli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Char char="■"/>
              <a:defRPr sz="1200">
                <a:latin typeface="Muli"/>
                <a:ea typeface="Muli"/>
                <a:cs typeface="Muli"/>
                <a:sym typeface="Muli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Char char="●"/>
              <a:defRPr sz="1200">
                <a:latin typeface="Muli"/>
                <a:ea typeface="Muli"/>
                <a:cs typeface="Muli"/>
                <a:sym typeface="Muli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Char char="○"/>
              <a:defRPr sz="1200">
                <a:latin typeface="Muli"/>
                <a:ea typeface="Muli"/>
                <a:cs typeface="Muli"/>
                <a:sym typeface="Muli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Muli"/>
              <a:buChar char="■"/>
              <a:defRPr sz="1200"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uli"/>
              <a:buNone/>
              <a:defRPr sz="2400"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Muli"/>
              <a:buNone/>
              <a:defRPr sz="2400"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Muli"/>
              <a:buNone/>
              <a:defRPr sz="2400"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Muli"/>
              <a:buNone/>
              <a:defRPr sz="2400"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Muli"/>
              <a:buNone/>
              <a:defRPr sz="2400"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Muli"/>
              <a:buNone/>
              <a:defRPr sz="2400"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Muli"/>
              <a:buNone/>
              <a:defRPr sz="2400"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Muli"/>
              <a:buNone/>
              <a:defRPr sz="2400"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Muli"/>
              <a:buNone/>
              <a:defRPr sz="2400"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Muli"/>
              <a:buChar char="●"/>
              <a:defRPr sz="1200">
                <a:latin typeface="Muli"/>
                <a:ea typeface="Muli"/>
                <a:cs typeface="Muli"/>
                <a:sym typeface="Muli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Char char="○"/>
              <a:defRPr sz="1200">
                <a:latin typeface="Muli"/>
                <a:ea typeface="Muli"/>
                <a:cs typeface="Muli"/>
                <a:sym typeface="Muli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Char char="■"/>
              <a:defRPr sz="1200">
                <a:latin typeface="Muli"/>
                <a:ea typeface="Muli"/>
                <a:cs typeface="Muli"/>
                <a:sym typeface="Muli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Char char="●"/>
              <a:defRPr sz="1200">
                <a:latin typeface="Muli"/>
                <a:ea typeface="Muli"/>
                <a:cs typeface="Muli"/>
                <a:sym typeface="Muli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Char char="○"/>
              <a:defRPr sz="1200">
                <a:latin typeface="Muli"/>
                <a:ea typeface="Muli"/>
                <a:cs typeface="Muli"/>
                <a:sym typeface="Muli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Char char="■"/>
              <a:defRPr sz="1200">
                <a:latin typeface="Muli"/>
                <a:ea typeface="Muli"/>
                <a:cs typeface="Muli"/>
                <a:sym typeface="Muli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Char char="●"/>
              <a:defRPr sz="1200">
                <a:latin typeface="Muli"/>
                <a:ea typeface="Muli"/>
                <a:cs typeface="Muli"/>
                <a:sym typeface="Muli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Muli"/>
              <a:buChar char="○"/>
              <a:defRPr sz="1200">
                <a:latin typeface="Muli"/>
                <a:ea typeface="Muli"/>
                <a:cs typeface="Muli"/>
                <a:sym typeface="Muli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Muli"/>
              <a:buChar char="■"/>
              <a:defRPr sz="1200"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Muli"/>
              <a:buNone/>
              <a:defRPr sz="4800"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Muli"/>
              <a:buNone/>
              <a:defRPr sz="4800"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Muli"/>
              <a:buNone/>
              <a:defRPr sz="4800"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Muli"/>
              <a:buNone/>
              <a:defRPr sz="4800"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Muli"/>
              <a:buNone/>
              <a:defRPr sz="4800"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Muli"/>
              <a:buNone/>
              <a:defRPr sz="4800"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Muli"/>
              <a:buNone/>
              <a:defRPr sz="4800"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Muli"/>
              <a:buNone/>
              <a:defRPr sz="4800"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Muli"/>
              <a:buNone/>
              <a:defRPr sz="4800"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Muli"/>
              <a:buNone/>
              <a:defRPr sz="4200"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uli"/>
              <a:buNone/>
              <a:defRPr sz="2100"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hyperlink" Target="https://medium.com/wardleymaps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131675" y="4794925"/>
            <a:ext cx="85983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Wardley Maps are the work of Simon Wardley, licensed Creative Commons. Find out more here: </a:t>
            </a:r>
            <a:r>
              <a:rPr lang="en" sz="900" u="sng">
                <a:solidFill>
                  <a:schemeClr val="hlink"/>
                </a:solidFill>
                <a:hlinkClick r:id="rId1"/>
              </a:rPr>
              <a:t>https://medium.com/wardleymaps</a:t>
            </a:r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learnwardleymapping.com/" TargetMode="External"/><Relationship Id="rId4" Type="http://schemas.openxmlformats.org/officeDocument/2006/relationships/hyperlink" Target="https://maturitymapping.com/" TargetMode="External"/><Relationship Id="rId5" Type="http://schemas.openxmlformats.org/officeDocument/2006/relationships/hyperlink" Target="https://onlinewardleymaps.com/" TargetMode="External"/><Relationship Id="rId6" Type="http://schemas.openxmlformats.org/officeDocument/2006/relationships/hyperlink" Target="https://miro.com/templates/wardley-map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Open Security Summit 2020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 Conference Training</a:t>
            </a:r>
            <a:endParaRPr/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glorious TWO HOUR long rant by @catswetel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Wardley Map?</a:t>
            </a:r>
            <a:endParaRPr/>
          </a:p>
        </p:txBody>
      </p:sp>
      <p:sp>
        <p:nvSpPr>
          <p:cNvPr id="117" name="Google Shape;117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tool for thinking about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evolution of value chains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Wardley Mapping?</a:t>
            </a:r>
            <a:endParaRPr/>
          </a:p>
        </p:txBody>
      </p:sp>
      <p:sp>
        <p:nvSpPr>
          <p:cNvPr id="123" name="Google Shape;12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set of tools for navigating the evolution of sociotechnical systems.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1498163" y="5650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Wardley Map</a:t>
            </a:r>
            <a:endParaRPr b="1"/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1498163" y="139905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A tool for thinking about 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the evolution of value chains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5"/>
          <p:cNvSpPr txBox="1"/>
          <p:nvPr>
            <p:ph type="title"/>
          </p:nvPr>
        </p:nvSpPr>
        <p:spPr>
          <a:xfrm>
            <a:off x="4837838" y="5650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Wardley Mapping</a:t>
            </a:r>
            <a:endParaRPr b="1"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837838" y="139905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A set of tools for navigating the evolution of sociotechnical systems.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Chain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ctrTitle"/>
          </p:nvPr>
        </p:nvSpPr>
        <p:spPr>
          <a:xfrm>
            <a:off x="311708" y="-9318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Chain</a:t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775" y="968975"/>
            <a:ext cx="918450" cy="11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/>
        </p:nvSpPr>
        <p:spPr>
          <a:xfrm>
            <a:off x="3771000" y="339042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Poison flowers</a:t>
            </a:r>
            <a:endParaRPr/>
          </a:p>
        </p:txBody>
      </p:sp>
      <p:sp>
        <p:nvSpPr>
          <p:cNvPr id="144" name="Google Shape;144;p27"/>
          <p:cNvSpPr txBox="1"/>
          <p:nvPr/>
        </p:nvSpPr>
        <p:spPr>
          <a:xfrm>
            <a:off x="4327500" y="2791263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Cup of tea</a:t>
            </a:r>
            <a:endParaRPr/>
          </a:p>
        </p:txBody>
      </p:sp>
      <p:sp>
        <p:nvSpPr>
          <p:cNvPr id="145" name="Google Shape;145;p27"/>
          <p:cNvSpPr txBox="1"/>
          <p:nvPr/>
        </p:nvSpPr>
        <p:spPr>
          <a:xfrm>
            <a:off x="5186175" y="339042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water</a:t>
            </a:r>
            <a:endParaRPr/>
          </a:p>
        </p:txBody>
      </p:sp>
      <p:sp>
        <p:nvSpPr>
          <p:cNvPr id="146" name="Google Shape;146;p27"/>
          <p:cNvSpPr txBox="1"/>
          <p:nvPr/>
        </p:nvSpPr>
        <p:spPr>
          <a:xfrm>
            <a:off x="3502425" y="2141600"/>
            <a:ext cx="2257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Klingon tea ceremony</a:t>
            </a:r>
            <a:endParaRPr/>
          </a:p>
        </p:txBody>
      </p:sp>
      <p:sp>
        <p:nvSpPr>
          <p:cNvPr id="147" name="Google Shape;147;p27"/>
          <p:cNvSpPr txBox="1"/>
          <p:nvPr/>
        </p:nvSpPr>
        <p:spPr>
          <a:xfrm>
            <a:off x="5241900" y="39981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Replicator </a:t>
            </a:r>
            <a:endParaRPr/>
          </a:p>
        </p:txBody>
      </p:sp>
      <p:sp>
        <p:nvSpPr>
          <p:cNvPr id="148" name="Google Shape;148;p27"/>
          <p:cNvSpPr txBox="1"/>
          <p:nvPr/>
        </p:nvSpPr>
        <p:spPr>
          <a:xfrm>
            <a:off x="3240975" y="2810650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Poetry</a:t>
            </a:r>
            <a:endParaRPr/>
          </a:p>
        </p:txBody>
      </p:sp>
      <p:sp>
        <p:nvSpPr>
          <p:cNvPr id="149" name="Google Shape;149;p27"/>
          <p:cNvSpPr txBox="1"/>
          <p:nvPr/>
        </p:nvSpPr>
        <p:spPr>
          <a:xfrm>
            <a:off x="2177275" y="241402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friend! </a:t>
            </a:r>
            <a:endParaRPr/>
          </a:p>
        </p:txBody>
      </p:sp>
      <p:sp>
        <p:nvSpPr>
          <p:cNvPr id="150" name="Google Shape;150;p27"/>
          <p:cNvSpPr txBox="1"/>
          <p:nvPr/>
        </p:nvSpPr>
        <p:spPr>
          <a:xfrm>
            <a:off x="1545525" y="29032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Antidote</a:t>
            </a:r>
            <a:r>
              <a:rPr lang="en"/>
              <a:t> </a:t>
            </a:r>
            <a:endParaRPr/>
          </a:p>
        </p:txBody>
      </p:sp>
      <p:sp>
        <p:nvSpPr>
          <p:cNvPr id="151" name="Google Shape;151;p27"/>
          <p:cNvSpPr txBox="1"/>
          <p:nvPr/>
        </p:nvSpPr>
        <p:spPr>
          <a:xfrm>
            <a:off x="1638975" y="32917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Doctor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925" y="83625"/>
            <a:ext cx="918450" cy="11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6022325" y="2702600"/>
            <a:ext cx="1602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Poison flowers</a:t>
            </a:r>
            <a:endParaRPr/>
          </a:p>
        </p:txBody>
      </p:sp>
      <p:sp>
        <p:nvSpPr>
          <p:cNvPr id="158" name="Google Shape;158;p28"/>
          <p:cNvSpPr txBox="1"/>
          <p:nvPr/>
        </p:nvSpPr>
        <p:spPr>
          <a:xfrm>
            <a:off x="4698500" y="1967596"/>
            <a:ext cx="160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Cup of tea</a:t>
            </a:r>
            <a:endParaRPr/>
          </a:p>
        </p:txBody>
      </p:sp>
      <p:sp>
        <p:nvSpPr>
          <p:cNvPr id="159" name="Google Shape;159;p28"/>
          <p:cNvSpPr txBox="1"/>
          <p:nvPr/>
        </p:nvSpPr>
        <p:spPr>
          <a:xfrm>
            <a:off x="6843900" y="3132800"/>
            <a:ext cx="160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water</a:t>
            </a:r>
            <a:endParaRPr/>
          </a:p>
        </p:txBody>
      </p:sp>
      <p:sp>
        <p:nvSpPr>
          <p:cNvPr id="160" name="Google Shape;160;p28"/>
          <p:cNvSpPr txBox="1"/>
          <p:nvPr/>
        </p:nvSpPr>
        <p:spPr>
          <a:xfrm>
            <a:off x="1545525" y="1205425"/>
            <a:ext cx="22572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Klingon tea ceremony</a:t>
            </a:r>
            <a:endParaRPr/>
          </a:p>
        </p:txBody>
      </p:sp>
      <p:sp>
        <p:nvSpPr>
          <p:cNvPr id="161" name="Google Shape;161;p28"/>
          <p:cNvSpPr txBox="1"/>
          <p:nvPr/>
        </p:nvSpPr>
        <p:spPr>
          <a:xfrm>
            <a:off x="5959550" y="37219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Replicator </a:t>
            </a:r>
            <a:endParaRPr/>
          </a:p>
        </p:txBody>
      </p:sp>
      <p:sp>
        <p:nvSpPr>
          <p:cNvPr id="162" name="Google Shape;162;p28"/>
          <p:cNvSpPr txBox="1"/>
          <p:nvPr/>
        </p:nvSpPr>
        <p:spPr>
          <a:xfrm>
            <a:off x="2899150" y="1900000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Poetry</a:t>
            </a:r>
            <a:endParaRPr/>
          </a:p>
        </p:txBody>
      </p:sp>
      <p:sp>
        <p:nvSpPr>
          <p:cNvPr id="163" name="Google Shape;163;p28"/>
          <p:cNvSpPr txBox="1"/>
          <p:nvPr/>
        </p:nvSpPr>
        <p:spPr>
          <a:xfrm>
            <a:off x="2851825" y="154552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friend! </a:t>
            </a:r>
            <a:endParaRPr/>
          </a:p>
        </p:txBody>
      </p:sp>
      <p:sp>
        <p:nvSpPr>
          <p:cNvPr id="164" name="Google Shape;164;p28"/>
          <p:cNvSpPr txBox="1"/>
          <p:nvPr/>
        </p:nvSpPr>
        <p:spPr>
          <a:xfrm>
            <a:off x="3602925" y="30247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Antidote </a:t>
            </a:r>
            <a:endParaRPr/>
          </a:p>
        </p:txBody>
      </p:sp>
      <p:sp>
        <p:nvSpPr>
          <p:cNvPr id="165" name="Google Shape;165;p28"/>
          <p:cNvSpPr txBox="1"/>
          <p:nvPr/>
        </p:nvSpPr>
        <p:spPr>
          <a:xfrm>
            <a:off x="5106125" y="37219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Doctor </a:t>
            </a:r>
            <a:endParaRPr/>
          </a:p>
        </p:txBody>
      </p:sp>
      <p:graphicFrame>
        <p:nvGraphicFramePr>
          <p:cNvPr id="166" name="Google Shape;166;p28"/>
          <p:cNvGraphicFramePr/>
          <p:nvPr/>
        </p:nvGraphicFramePr>
        <p:xfrm>
          <a:off x="344200" y="421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{F0429DDA-E224-40B8-B5DD-1B64375FF4C2}</a:tableStyleId>
              </a:tblPr>
              <a:tblGrid>
                <a:gridCol w="2078475"/>
                <a:gridCol w="2078475"/>
                <a:gridCol w="2078475"/>
                <a:gridCol w="2078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Genesis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Custom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Product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Commodity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67" name="Google Shape;167;p28"/>
          <p:cNvCxnSpPr>
            <a:stCxn id="160" idx="2"/>
          </p:cNvCxnSpPr>
          <p:nvPr/>
        </p:nvCxnSpPr>
        <p:spPr>
          <a:xfrm>
            <a:off x="2674125" y="1509325"/>
            <a:ext cx="555300" cy="5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8"/>
          <p:cNvCxnSpPr>
            <a:stCxn id="160" idx="2"/>
          </p:cNvCxnSpPr>
          <p:nvPr/>
        </p:nvCxnSpPr>
        <p:spPr>
          <a:xfrm>
            <a:off x="2674125" y="1509325"/>
            <a:ext cx="5385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8"/>
          <p:cNvCxnSpPr>
            <a:stCxn id="160" idx="2"/>
            <a:endCxn id="158" idx="0"/>
          </p:cNvCxnSpPr>
          <p:nvPr/>
        </p:nvCxnSpPr>
        <p:spPr>
          <a:xfrm>
            <a:off x="2674125" y="1509325"/>
            <a:ext cx="2825400" cy="4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8"/>
          <p:cNvCxnSpPr>
            <a:stCxn id="158" idx="2"/>
            <a:endCxn id="157" idx="0"/>
          </p:cNvCxnSpPr>
          <p:nvPr/>
        </p:nvCxnSpPr>
        <p:spPr>
          <a:xfrm>
            <a:off x="5499500" y="2271496"/>
            <a:ext cx="1323900" cy="4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8"/>
          <p:cNvCxnSpPr>
            <a:stCxn id="158" idx="2"/>
            <a:endCxn id="159" idx="0"/>
          </p:cNvCxnSpPr>
          <p:nvPr/>
        </p:nvCxnSpPr>
        <p:spPr>
          <a:xfrm>
            <a:off x="5499500" y="2271496"/>
            <a:ext cx="2145300" cy="86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8"/>
          <p:cNvCxnSpPr>
            <a:stCxn id="159" idx="2"/>
          </p:cNvCxnSpPr>
          <p:nvPr/>
        </p:nvCxnSpPr>
        <p:spPr>
          <a:xfrm flipH="1">
            <a:off x="6501000" y="3436700"/>
            <a:ext cx="1143900" cy="4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8"/>
          <p:cNvCxnSpPr/>
          <p:nvPr/>
        </p:nvCxnSpPr>
        <p:spPr>
          <a:xfrm>
            <a:off x="3473975" y="1787575"/>
            <a:ext cx="55650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8"/>
          <p:cNvCxnSpPr/>
          <p:nvPr/>
        </p:nvCxnSpPr>
        <p:spPr>
          <a:xfrm>
            <a:off x="4156950" y="3330625"/>
            <a:ext cx="1307100" cy="5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8"/>
          <p:cNvCxnSpPr/>
          <p:nvPr/>
        </p:nvCxnSpPr>
        <p:spPr>
          <a:xfrm>
            <a:off x="4165400" y="3322200"/>
            <a:ext cx="2200800" cy="5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 rot="-1083733">
            <a:off x="-57134" y="-38006"/>
            <a:ext cx="3047899" cy="381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@swardley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82" name="Google Shape;182;p29"/>
          <p:cNvSpPr txBox="1"/>
          <p:nvPr/>
        </p:nvSpPr>
        <p:spPr>
          <a:xfrm rot="-1083733">
            <a:off x="-57134" y="4000594"/>
            <a:ext cx="3047899" cy="381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@swardley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/>
        </p:nvSpPr>
        <p:spPr>
          <a:xfrm rot="-1083733">
            <a:off x="-57134" y="-38006"/>
            <a:ext cx="3047899" cy="381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@swardley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89" name="Google Shape;189;p30"/>
          <p:cNvSpPr txBox="1"/>
          <p:nvPr/>
        </p:nvSpPr>
        <p:spPr>
          <a:xfrm rot="-1083733">
            <a:off x="-57134" y="4000594"/>
            <a:ext cx="3047899" cy="381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@swardley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3693200" y="2470600"/>
            <a:ext cx="1071000" cy="2781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0"/>
          <p:cNvSpPr/>
          <p:nvPr/>
        </p:nvSpPr>
        <p:spPr>
          <a:xfrm>
            <a:off x="1805050" y="2835350"/>
            <a:ext cx="1071000" cy="2781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1903775" y="3113450"/>
            <a:ext cx="1071000" cy="2781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3560925" y="3391550"/>
            <a:ext cx="1071000" cy="2781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1903775" y="3729450"/>
            <a:ext cx="1071000" cy="2781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4185375" y="3941650"/>
            <a:ext cx="1071000" cy="2781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/>
          <p:nvPr/>
        </p:nvSpPr>
        <p:spPr>
          <a:xfrm>
            <a:off x="1880325" y="4219750"/>
            <a:ext cx="1071000" cy="2781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5662200" y="4439600"/>
            <a:ext cx="1071000" cy="2781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/>
          <p:nvPr/>
        </p:nvSpPr>
        <p:spPr>
          <a:xfrm>
            <a:off x="3560925" y="4642600"/>
            <a:ext cx="1071000" cy="2781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/>
          <p:nvPr/>
        </p:nvSpPr>
        <p:spPr>
          <a:xfrm>
            <a:off x="1880325" y="4844900"/>
            <a:ext cx="1071000" cy="2781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/>
          <p:nvPr/>
        </p:nvSpPr>
        <p:spPr>
          <a:xfrm>
            <a:off x="2015875" y="1534125"/>
            <a:ext cx="1071000" cy="2781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/>
          <p:nvPr/>
        </p:nvSpPr>
        <p:spPr>
          <a:xfrm>
            <a:off x="3787200" y="2015550"/>
            <a:ext cx="1071000" cy="2781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/>
          <p:nvPr/>
        </p:nvSpPr>
        <p:spPr>
          <a:xfrm>
            <a:off x="4036488" y="2293650"/>
            <a:ext cx="1071000" cy="2781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2015875" y="1189050"/>
            <a:ext cx="1071000" cy="2781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0"/>
          <p:cNvSpPr/>
          <p:nvPr/>
        </p:nvSpPr>
        <p:spPr>
          <a:xfrm>
            <a:off x="3808775" y="878763"/>
            <a:ext cx="1071000" cy="2781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 rot="-1083733">
            <a:off x="-57134" y="-38006"/>
            <a:ext cx="3047899" cy="381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@swardley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11" name="Google Shape;211;p31"/>
          <p:cNvSpPr txBox="1"/>
          <p:nvPr/>
        </p:nvSpPr>
        <p:spPr>
          <a:xfrm rot="-1083733">
            <a:off x="-57134" y="4000594"/>
            <a:ext cx="3047899" cy="381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@swardley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12" name="Google Shape;212;p31"/>
          <p:cNvSpPr/>
          <p:nvPr/>
        </p:nvSpPr>
        <p:spPr>
          <a:xfrm>
            <a:off x="3668525" y="1124300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/>
          <p:nvPr/>
        </p:nvSpPr>
        <p:spPr>
          <a:xfrm>
            <a:off x="3761900" y="1466125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1"/>
          <p:cNvSpPr/>
          <p:nvPr/>
        </p:nvSpPr>
        <p:spPr>
          <a:xfrm>
            <a:off x="3720375" y="1960363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/>
          <p:nvPr/>
        </p:nvSpPr>
        <p:spPr>
          <a:xfrm>
            <a:off x="3668525" y="2293650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/>
          <p:nvPr/>
        </p:nvSpPr>
        <p:spPr>
          <a:xfrm>
            <a:off x="3668525" y="2796450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1884075" y="3074550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838675" y="3496800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/>
          <p:nvPr/>
        </p:nvSpPr>
        <p:spPr>
          <a:xfrm>
            <a:off x="5719025" y="2502425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1"/>
          <p:cNvSpPr/>
          <p:nvPr/>
        </p:nvSpPr>
        <p:spPr>
          <a:xfrm>
            <a:off x="3867450" y="4796550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1"/>
          <p:cNvSpPr/>
          <p:nvPr/>
        </p:nvSpPr>
        <p:spPr>
          <a:xfrm>
            <a:off x="3761900" y="922550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3761900" y="3984300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1"/>
          <p:cNvSpPr/>
          <p:nvPr/>
        </p:nvSpPr>
        <p:spPr>
          <a:xfrm>
            <a:off x="3914300" y="4212900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"/>
          <p:cNvSpPr/>
          <p:nvPr/>
        </p:nvSpPr>
        <p:spPr>
          <a:xfrm>
            <a:off x="5567575" y="4365000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1"/>
          <p:cNvSpPr/>
          <p:nvPr/>
        </p:nvSpPr>
        <p:spPr>
          <a:xfrm>
            <a:off x="3941475" y="4643100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 txBox="1"/>
          <p:nvPr/>
        </p:nvSpPr>
        <p:spPr>
          <a:xfrm rot="-1083733">
            <a:off x="-57134" y="-38006"/>
            <a:ext cx="3047899" cy="381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@swardley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32" name="Google Shape;232;p32"/>
          <p:cNvSpPr txBox="1"/>
          <p:nvPr/>
        </p:nvSpPr>
        <p:spPr>
          <a:xfrm rot="-1083733">
            <a:off x="-57134" y="4000594"/>
            <a:ext cx="3047899" cy="381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</a:rPr>
              <a:t>@swardley</a:t>
            </a:r>
            <a:endParaRPr b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7303325" y="898200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"/>
          <p:cNvSpPr/>
          <p:nvPr/>
        </p:nvSpPr>
        <p:spPr>
          <a:xfrm>
            <a:off x="5685000" y="2432700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7617525" y="2201575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3603550" y="1982500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3655425" y="1440350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/>
          <p:nvPr/>
        </p:nvSpPr>
        <p:spPr>
          <a:xfrm>
            <a:off x="3655425" y="898200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2"/>
          <p:cNvSpPr/>
          <p:nvPr/>
        </p:nvSpPr>
        <p:spPr>
          <a:xfrm>
            <a:off x="3695675" y="2745300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2"/>
          <p:cNvSpPr/>
          <p:nvPr/>
        </p:nvSpPr>
        <p:spPr>
          <a:xfrm>
            <a:off x="5441725" y="3766175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2"/>
          <p:cNvSpPr/>
          <p:nvPr/>
        </p:nvSpPr>
        <p:spPr>
          <a:xfrm>
            <a:off x="3739075" y="3953100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2"/>
          <p:cNvSpPr/>
          <p:nvPr/>
        </p:nvSpPr>
        <p:spPr>
          <a:xfrm>
            <a:off x="3695675" y="4231200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2"/>
          <p:cNvSpPr/>
          <p:nvPr/>
        </p:nvSpPr>
        <p:spPr>
          <a:xfrm>
            <a:off x="1793175" y="4425775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/>
          <p:nvPr/>
        </p:nvSpPr>
        <p:spPr>
          <a:xfrm>
            <a:off x="1793175" y="4620325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/>
          <p:nvPr/>
        </p:nvSpPr>
        <p:spPr>
          <a:xfrm>
            <a:off x="1894975" y="4806450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3494575" y="3023400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2"/>
          <p:cNvSpPr/>
          <p:nvPr/>
        </p:nvSpPr>
        <p:spPr>
          <a:xfrm>
            <a:off x="2028025" y="3488075"/>
            <a:ext cx="1136100" cy="2781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WARNING</a:t>
            </a:r>
            <a:endParaRPr/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143350" y="3865500"/>
            <a:ext cx="4428600" cy="1235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802" y="337275"/>
            <a:ext cx="3250401" cy="4333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925" y="83625"/>
            <a:ext cx="918450" cy="11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3"/>
          <p:cNvSpPr txBox="1"/>
          <p:nvPr/>
        </p:nvSpPr>
        <p:spPr>
          <a:xfrm>
            <a:off x="6022325" y="2702600"/>
            <a:ext cx="1602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Poison flowers</a:t>
            </a:r>
            <a:endParaRPr/>
          </a:p>
        </p:txBody>
      </p:sp>
      <p:sp>
        <p:nvSpPr>
          <p:cNvPr id="254" name="Google Shape;254;p33"/>
          <p:cNvSpPr txBox="1"/>
          <p:nvPr/>
        </p:nvSpPr>
        <p:spPr>
          <a:xfrm>
            <a:off x="4698500" y="1967596"/>
            <a:ext cx="160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Cup of tea</a:t>
            </a:r>
            <a:endParaRPr/>
          </a:p>
        </p:txBody>
      </p:sp>
      <p:sp>
        <p:nvSpPr>
          <p:cNvPr id="255" name="Google Shape;255;p33"/>
          <p:cNvSpPr txBox="1"/>
          <p:nvPr/>
        </p:nvSpPr>
        <p:spPr>
          <a:xfrm>
            <a:off x="6843900" y="3132800"/>
            <a:ext cx="160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water</a:t>
            </a:r>
            <a:endParaRPr/>
          </a:p>
        </p:txBody>
      </p:sp>
      <p:sp>
        <p:nvSpPr>
          <p:cNvPr id="256" name="Google Shape;256;p33"/>
          <p:cNvSpPr txBox="1"/>
          <p:nvPr/>
        </p:nvSpPr>
        <p:spPr>
          <a:xfrm>
            <a:off x="1545525" y="1205425"/>
            <a:ext cx="22572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Klingon tea ceremony</a:t>
            </a:r>
            <a:endParaRPr/>
          </a:p>
        </p:txBody>
      </p:sp>
      <p:sp>
        <p:nvSpPr>
          <p:cNvPr id="257" name="Google Shape;257;p33"/>
          <p:cNvSpPr txBox="1"/>
          <p:nvPr/>
        </p:nvSpPr>
        <p:spPr>
          <a:xfrm>
            <a:off x="5959550" y="37219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Replicator </a:t>
            </a:r>
            <a:endParaRPr/>
          </a:p>
        </p:txBody>
      </p:sp>
      <p:sp>
        <p:nvSpPr>
          <p:cNvPr id="258" name="Google Shape;258;p33"/>
          <p:cNvSpPr txBox="1"/>
          <p:nvPr/>
        </p:nvSpPr>
        <p:spPr>
          <a:xfrm>
            <a:off x="2899150" y="1900000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Poetry</a:t>
            </a:r>
            <a:endParaRPr/>
          </a:p>
        </p:txBody>
      </p:sp>
      <p:sp>
        <p:nvSpPr>
          <p:cNvPr id="259" name="Google Shape;259;p33"/>
          <p:cNvSpPr txBox="1"/>
          <p:nvPr/>
        </p:nvSpPr>
        <p:spPr>
          <a:xfrm>
            <a:off x="2851825" y="154552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friend! </a:t>
            </a:r>
            <a:endParaRPr/>
          </a:p>
        </p:txBody>
      </p:sp>
      <p:sp>
        <p:nvSpPr>
          <p:cNvPr id="260" name="Google Shape;260;p33"/>
          <p:cNvSpPr txBox="1"/>
          <p:nvPr/>
        </p:nvSpPr>
        <p:spPr>
          <a:xfrm>
            <a:off x="3602925" y="30247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Antidote </a:t>
            </a:r>
            <a:endParaRPr/>
          </a:p>
        </p:txBody>
      </p:sp>
      <p:sp>
        <p:nvSpPr>
          <p:cNvPr id="261" name="Google Shape;261;p33"/>
          <p:cNvSpPr txBox="1"/>
          <p:nvPr/>
        </p:nvSpPr>
        <p:spPr>
          <a:xfrm>
            <a:off x="5106125" y="37219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Doctor </a:t>
            </a:r>
            <a:endParaRPr/>
          </a:p>
        </p:txBody>
      </p:sp>
      <p:graphicFrame>
        <p:nvGraphicFramePr>
          <p:cNvPr id="262" name="Google Shape;262;p33"/>
          <p:cNvGraphicFramePr/>
          <p:nvPr/>
        </p:nvGraphicFramePr>
        <p:xfrm>
          <a:off x="344200" y="421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{F0429DDA-E224-40B8-B5DD-1B64375FF4C2}</a:tableStyleId>
              </a:tblPr>
              <a:tblGrid>
                <a:gridCol w="2078475"/>
                <a:gridCol w="2078475"/>
                <a:gridCol w="2078475"/>
                <a:gridCol w="2078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Genesis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Custom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Product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Commodity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63" name="Google Shape;263;p33"/>
          <p:cNvCxnSpPr>
            <a:stCxn id="256" idx="2"/>
          </p:cNvCxnSpPr>
          <p:nvPr/>
        </p:nvCxnSpPr>
        <p:spPr>
          <a:xfrm>
            <a:off x="2674125" y="1509325"/>
            <a:ext cx="555300" cy="5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3"/>
          <p:cNvCxnSpPr>
            <a:stCxn id="256" idx="2"/>
          </p:cNvCxnSpPr>
          <p:nvPr/>
        </p:nvCxnSpPr>
        <p:spPr>
          <a:xfrm>
            <a:off x="2674125" y="1509325"/>
            <a:ext cx="5385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3"/>
          <p:cNvCxnSpPr>
            <a:stCxn id="256" idx="2"/>
            <a:endCxn id="254" idx="0"/>
          </p:cNvCxnSpPr>
          <p:nvPr/>
        </p:nvCxnSpPr>
        <p:spPr>
          <a:xfrm>
            <a:off x="2674125" y="1509325"/>
            <a:ext cx="2825400" cy="4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3"/>
          <p:cNvCxnSpPr>
            <a:stCxn id="254" idx="2"/>
            <a:endCxn id="253" idx="0"/>
          </p:cNvCxnSpPr>
          <p:nvPr/>
        </p:nvCxnSpPr>
        <p:spPr>
          <a:xfrm>
            <a:off x="5499500" y="2271496"/>
            <a:ext cx="1323900" cy="4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3"/>
          <p:cNvCxnSpPr>
            <a:stCxn id="254" idx="2"/>
            <a:endCxn id="255" idx="0"/>
          </p:cNvCxnSpPr>
          <p:nvPr/>
        </p:nvCxnSpPr>
        <p:spPr>
          <a:xfrm>
            <a:off x="5499500" y="2271496"/>
            <a:ext cx="2145300" cy="86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3"/>
          <p:cNvCxnSpPr>
            <a:stCxn id="255" idx="2"/>
          </p:cNvCxnSpPr>
          <p:nvPr/>
        </p:nvCxnSpPr>
        <p:spPr>
          <a:xfrm flipH="1">
            <a:off x="6501000" y="3436700"/>
            <a:ext cx="1143900" cy="4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3"/>
          <p:cNvCxnSpPr/>
          <p:nvPr/>
        </p:nvCxnSpPr>
        <p:spPr>
          <a:xfrm>
            <a:off x="3473975" y="1787575"/>
            <a:ext cx="55650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33"/>
          <p:cNvCxnSpPr/>
          <p:nvPr/>
        </p:nvCxnSpPr>
        <p:spPr>
          <a:xfrm>
            <a:off x="4156950" y="3330625"/>
            <a:ext cx="1307100" cy="5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33"/>
          <p:cNvCxnSpPr/>
          <p:nvPr/>
        </p:nvCxnSpPr>
        <p:spPr>
          <a:xfrm>
            <a:off x="4165400" y="3322200"/>
            <a:ext cx="2200800" cy="5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925" y="83625"/>
            <a:ext cx="918450" cy="11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 txBox="1"/>
          <p:nvPr/>
        </p:nvSpPr>
        <p:spPr>
          <a:xfrm>
            <a:off x="6022325" y="2702600"/>
            <a:ext cx="1602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Poison flowers</a:t>
            </a:r>
            <a:endParaRPr/>
          </a:p>
        </p:txBody>
      </p:sp>
      <p:sp>
        <p:nvSpPr>
          <p:cNvPr id="278" name="Google Shape;278;p34"/>
          <p:cNvSpPr txBox="1"/>
          <p:nvPr/>
        </p:nvSpPr>
        <p:spPr>
          <a:xfrm>
            <a:off x="4698500" y="1967596"/>
            <a:ext cx="160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Cup of tea</a:t>
            </a:r>
            <a:endParaRPr/>
          </a:p>
        </p:txBody>
      </p:sp>
      <p:sp>
        <p:nvSpPr>
          <p:cNvPr id="279" name="Google Shape;279;p34"/>
          <p:cNvSpPr txBox="1"/>
          <p:nvPr/>
        </p:nvSpPr>
        <p:spPr>
          <a:xfrm>
            <a:off x="6843900" y="3132800"/>
            <a:ext cx="160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water</a:t>
            </a:r>
            <a:endParaRPr/>
          </a:p>
        </p:txBody>
      </p:sp>
      <p:sp>
        <p:nvSpPr>
          <p:cNvPr id="280" name="Google Shape;280;p34"/>
          <p:cNvSpPr txBox="1"/>
          <p:nvPr/>
        </p:nvSpPr>
        <p:spPr>
          <a:xfrm>
            <a:off x="1545525" y="1205425"/>
            <a:ext cx="22572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Klingon tea ceremony</a:t>
            </a:r>
            <a:endParaRPr/>
          </a:p>
        </p:txBody>
      </p:sp>
      <p:sp>
        <p:nvSpPr>
          <p:cNvPr id="281" name="Google Shape;281;p34"/>
          <p:cNvSpPr txBox="1"/>
          <p:nvPr/>
        </p:nvSpPr>
        <p:spPr>
          <a:xfrm>
            <a:off x="5959550" y="37219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Replicator </a:t>
            </a:r>
            <a:endParaRPr/>
          </a:p>
        </p:txBody>
      </p:sp>
      <p:sp>
        <p:nvSpPr>
          <p:cNvPr id="282" name="Google Shape;282;p34"/>
          <p:cNvSpPr txBox="1"/>
          <p:nvPr/>
        </p:nvSpPr>
        <p:spPr>
          <a:xfrm>
            <a:off x="2899150" y="1900000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Poetry</a:t>
            </a:r>
            <a:endParaRPr/>
          </a:p>
        </p:txBody>
      </p:sp>
      <p:sp>
        <p:nvSpPr>
          <p:cNvPr id="283" name="Google Shape;283;p34"/>
          <p:cNvSpPr txBox="1"/>
          <p:nvPr/>
        </p:nvSpPr>
        <p:spPr>
          <a:xfrm>
            <a:off x="2851825" y="154552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friend! </a:t>
            </a:r>
            <a:endParaRPr/>
          </a:p>
        </p:txBody>
      </p:sp>
      <p:sp>
        <p:nvSpPr>
          <p:cNvPr id="284" name="Google Shape;284;p34"/>
          <p:cNvSpPr txBox="1"/>
          <p:nvPr/>
        </p:nvSpPr>
        <p:spPr>
          <a:xfrm>
            <a:off x="3602925" y="30247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Antidote </a:t>
            </a:r>
            <a:endParaRPr/>
          </a:p>
        </p:txBody>
      </p:sp>
      <p:sp>
        <p:nvSpPr>
          <p:cNvPr id="285" name="Google Shape;285;p34"/>
          <p:cNvSpPr txBox="1"/>
          <p:nvPr/>
        </p:nvSpPr>
        <p:spPr>
          <a:xfrm>
            <a:off x="5106125" y="37219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Doctor </a:t>
            </a:r>
            <a:endParaRPr/>
          </a:p>
        </p:txBody>
      </p:sp>
      <p:graphicFrame>
        <p:nvGraphicFramePr>
          <p:cNvPr id="286" name="Google Shape;286;p34"/>
          <p:cNvGraphicFramePr/>
          <p:nvPr/>
        </p:nvGraphicFramePr>
        <p:xfrm>
          <a:off x="344200" y="421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{F0429DDA-E224-40B8-B5DD-1B64375FF4C2}</a:tableStyleId>
              </a:tblPr>
              <a:tblGrid>
                <a:gridCol w="2078475"/>
                <a:gridCol w="2078475"/>
                <a:gridCol w="2078475"/>
                <a:gridCol w="2078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Genesis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Custom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Product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Commodity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87" name="Google Shape;287;p34"/>
          <p:cNvCxnSpPr>
            <a:stCxn id="280" idx="2"/>
          </p:cNvCxnSpPr>
          <p:nvPr/>
        </p:nvCxnSpPr>
        <p:spPr>
          <a:xfrm>
            <a:off x="2674125" y="1509325"/>
            <a:ext cx="555300" cy="5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4"/>
          <p:cNvCxnSpPr>
            <a:stCxn id="280" idx="2"/>
          </p:cNvCxnSpPr>
          <p:nvPr/>
        </p:nvCxnSpPr>
        <p:spPr>
          <a:xfrm>
            <a:off x="2674125" y="1509325"/>
            <a:ext cx="5385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4"/>
          <p:cNvCxnSpPr>
            <a:stCxn id="280" idx="2"/>
            <a:endCxn id="278" idx="0"/>
          </p:cNvCxnSpPr>
          <p:nvPr/>
        </p:nvCxnSpPr>
        <p:spPr>
          <a:xfrm>
            <a:off x="2674125" y="1509325"/>
            <a:ext cx="2825400" cy="4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4"/>
          <p:cNvCxnSpPr>
            <a:stCxn id="278" idx="2"/>
            <a:endCxn id="277" idx="0"/>
          </p:cNvCxnSpPr>
          <p:nvPr/>
        </p:nvCxnSpPr>
        <p:spPr>
          <a:xfrm>
            <a:off x="5499500" y="2271496"/>
            <a:ext cx="1323900" cy="4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4"/>
          <p:cNvCxnSpPr>
            <a:stCxn id="278" idx="2"/>
            <a:endCxn id="279" idx="0"/>
          </p:cNvCxnSpPr>
          <p:nvPr/>
        </p:nvCxnSpPr>
        <p:spPr>
          <a:xfrm>
            <a:off x="5499500" y="2271496"/>
            <a:ext cx="2145300" cy="86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34"/>
          <p:cNvCxnSpPr>
            <a:stCxn id="279" idx="2"/>
          </p:cNvCxnSpPr>
          <p:nvPr/>
        </p:nvCxnSpPr>
        <p:spPr>
          <a:xfrm flipH="1">
            <a:off x="6501000" y="3436700"/>
            <a:ext cx="1143900" cy="4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34"/>
          <p:cNvCxnSpPr/>
          <p:nvPr/>
        </p:nvCxnSpPr>
        <p:spPr>
          <a:xfrm>
            <a:off x="3473975" y="1787575"/>
            <a:ext cx="55650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34"/>
          <p:cNvCxnSpPr/>
          <p:nvPr/>
        </p:nvCxnSpPr>
        <p:spPr>
          <a:xfrm>
            <a:off x="4156950" y="3330625"/>
            <a:ext cx="1307100" cy="5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34"/>
          <p:cNvCxnSpPr/>
          <p:nvPr/>
        </p:nvCxnSpPr>
        <p:spPr>
          <a:xfrm>
            <a:off x="4165400" y="3322200"/>
            <a:ext cx="2200800" cy="5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6" name="Google Shape;2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725" y="2211601"/>
            <a:ext cx="236473" cy="30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7513" y="2284826"/>
            <a:ext cx="236473" cy="30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625" y="2398701"/>
            <a:ext cx="236473" cy="30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088" y="3519476"/>
            <a:ext cx="236473" cy="30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525" y="3452701"/>
            <a:ext cx="236473" cy="30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925" y="83625"/>
            <a:ext cx="918450" cy="11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 txBox="1"/>
          <p:nvPr/>
        </p:nvSpPr>
        <p:spPr>
          <a:xfrm>
            <a:off x="6022325" y="2702600"/>
            <a:ext cx="1602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Poison flowers</a:t>
            </a:r>
            <a:endParaRPr/>
          </a:p>
        </p:txBody>
      </p:sp>
      <p:sp>
        <p:nvSpPr>
          <p:cNvPr id="307" name="Google Shape;307;p35"/>
          <p:cNvSpPr txBox="1"/>
          <p:nvPr/>
        </p:nvSpPr>
        <p:spPr>
          <a:xfrm>
            <a:off x="4698500" y="1967596"/>
            <a:ext cx="160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Cup of tea</a:t>
            </a:r>
            <a:endParaRPr/>
          </a:p>
        </p:txBody>
      </p:sp>
      <p:sp>
        <p:nvSpPr>
          <p:cNvPr id="308" name="Google Shape;308;p35"/>
          <p:cNvSpPr txBox="1"/>
          <p:nvPr/>
        </p:nvSpPr>
        <p:spPr>
          <a:xfrm>
            <a:off x="6843900" y="3132800"/>
            <a:ext cx="160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water</a:t>
            </a:r>
            <a:endParaRPr/>
          </a:p>
        </p:txBody>
      </p:sp>
      <p:sp>
        <p:nvSpPr>
          <p:cNvPr id="309" name="Google Shape;309;p35"/>
          <p:cNvSpPr txBox="1"/>
          <p:nvPr/>
        </p:nvSpPr>
        <p:spPr>
          <a:xfrm>
            <a:off x="1545525" y="1205425"/>
            <a:ext cx="22572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Klingon tea ceremony</a:t>
            </a:r>
            <a:endParaRPr/>
          </a:p>
        </p:txBody>
      </p:sp>
      <p:sp>
        <p:nvSpPr>
          <p:cNvPr id="310" name="Google Shape;310;p35"/>
          <p:cNvSpPr txBox="1"/>
          <p:nvPr/>
        </p:nvSpPr>
        <p:spPr>
          <a:xfrm>
            <a:off x="5959550" y="37219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Replicator </a:t>
            </a:r>
            <a:endParaRPr/>
          </a:p>
        </p:txBody>
      </p:sp>
      <p:sp>
        <p:nvSpPr>
          <p:cNvPr id="311" name="Google Shape;311;p35"/>
          <p:cNvSpPr txBox="1"/>
          <p:nvPr/>
        </p:nvSpPr>
        <p:spPr>
          <a:xfrm>
            <a:off x="2899150" y="1900000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Poetry</a:t>
            </a:r>
            <a:endParaRPr/>
          </a:p>
        </p:txBody>
      </p:sp>
      <p:sp>
        <p:nvSpPr>
          <p:cNvPr id="312" name="Google Shape;312;p35"/>
          <p:cNvSpPr txBox="1"/>
          <p:nvPr/>
        </p:nvSpPr>
        <p:spPr>
          <a:xfrm>
            <a:off x="3602925" y="30247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Antidote </a:t>
            </a:r>
            <a:endParaRPr/>
          </a:p>
        </p:txBody>
      </p:sp>
      <p:sp>
        <p:nvSpPr>
          <p:cNvPr id="313" name="Google Shape;313;p35"/>
          <p:cNvSpPr txBox="1"/>
          <p:nvPr/>
        </p:nvSpPr>
        <p:spPr>
          <a:xfrm>
            <a:off x="5106125" y="37219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Doctor </a:t>
            </a:r>
            <a:endParaRPr/>
          </a:p>
        </p:txBody>
      </p:sp>
      <p:graphicFrame>
        <p:nvGraphicFramePr>
          <p:cNvPr id="314" name="Google Shape;314;p35"/>
          <p:cNvGraphicFramePr/>
          <p:nvPr/>
        </p:nvGraphicFramePr>
        <p:xfrm>
          <a:off x="344200" y="421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{F0429DDA-E224-40B8-B5DD-1B64375FF4C2}</a:tableStyleId>
              </a:tblPr>
              <a:tblGrid>
                <a:gridCol w="2078475"/>
                <a:gridCol w="2078475"/>
                <a:gridCol w="2078475"/>
                <a:gridCol w="2078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Genesis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Custom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Product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Commodity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15" name="Google Shape;315;p35"/>
          <p:cNvCxnSpPr>
            <a:stCxn id="309" idx="2"/>
          </p:cNvCxnSpPr>
          <p:nvPr/>
        </p:nvCxnSpPr>
        <p:spPr>
          <a:xfrm>
            <a:off x="2674125" y="1509325"/>
            <a:ext cx="555300" cy="505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5"/>
          <p:cNvCxnSpPr>
            <a:stCxn id="309" idx="2"/>
          </p:cNvCxnSpPr>
          <p:nvPr/>
        </p:nvCxnSpPr>
        <p:spPr>
          <a:xfrm>
            <a:off x="2674125" y="1509325"/>
            <a:ext cx="5385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5"/>
          <p:cNvCxnSpPr>
            <a:stCxn id="309" idx="2"/>
            <a:endCxn id="307" idx="0"/>
          </p:cNvCxnSpPr>
          <p:nvPr/>
        </p:nvCxnSpPr>
        <p:spPr>
          <a:xfrm>
            <a:off x="2674125" y="1509325"/>
            <a:ext cx="2825400" cy="45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5"/>
          <p:cNvCxnSpPr>
            <a:stCxn id="307" idx="2"/>
            <a:endCxn id="306" idx="0"/>
          </p:cNvCxnSpPr>
          <p:nvPr/>
        </p:nvCxnSpPr>
        <p:spPr>
          <a:xfrm>
            <a:off x="5499500" y="2271496"/>
            <a:ext cx="1323900" cy="43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5"/>
          <p:cNvCxnSpPr>
            <a:stCxn id="307" idx="2"/>
            <a:endCxn id="308" idx="0"/>
          </p:cNvCxnSpPr>
          <p:nvPr/>
        </p:nvCxnSpPr>
        <p:spPr>
          <a:xfrm>
            <a:off x="5499500" y="2271496"/>
            <a:ext cx="2145300" cy="86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5"/>
          <p:cNvCxnSpPr>
            <a:stCxn id="308" idx="2"/>
          </p:cNvCxnSpPr>
          <p:nvPr/>
        </p:nvCxnSpPr>
        <p:spPr>
          <a:xfrm flipH="1">
            <a:off x="6501000" y="3436700"/>
            <a:ext cx="1143900" cy="47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5"/>
          <p:cNvCxnSpPr/>
          <p:nvPr/>
        </p:nvCxnSpPr>
        <p:spPr>
          <a:xfrm>
            <a:off x="3473975" y="1787575"/>
            <a:ext cx="55650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5"/>
          <p:cNvCxnSpPr/>
          <p:nvPr/>
        </p:nvCxnSpPr>
        <p:spPr>
          <a:xfrm>
            <a:off x="4156950" y="3330625"/>
            <a:ext cx="1307100" cy="5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4165400" y="3322200"/>
            <a:ext cx="2200800" cy="5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35"/>
          <p:cNvSpPr txBox="1"/>
          <p:nvPr/>
        </p:nvSpPr>
        <p:spPr>
          <a:xfrm>
            <a:off x="2851825" y="154552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friend!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my wisdom 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Star Trek wisdom</a:t>
            </a:r>
            <a:endParaRPr/>
          </a:p>
        </p:txBody>
      </p:sp>
      <p:sp>
        <p:nvSpPr>
          <p:cNvPr id="330" name="Google Shape;330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“Mapping is an </a:t>
            </a:r>
            <a:r>
              <a:rPr b="1" lang="en"/>
              <a:t>experience</a:t>
            </a:r>
            <a:r>
              <a:rPr lang="en"/>
              <a:t> best </a:t>
            </a:r>
            <a:r>
              <a:rPr b="1" i="1" lang="en"/>
              <a:t>shared</a:t>
            </a:r>
            <a:r>
              <a:rPr lang="en"/>
              <a:t>.”</a:t>
            </a:r>
            <a:endParaRPr/>
          </a:p>
        </p:txBody>
      </p:sp>
      <p:sp>
        <p:nvSpPr>
          <p:cNvPr id="336" name="Google Shape;336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@catswetel after Worf, Son of Mogh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FFFF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1F262D"/>
                </a:highlight>
                <a:latin typeface="Muli"/>
                <a:ea typeface="Muli"/>
                <a:cs typeface="Muli"/>
                <a:sym typeface="Muli"/>
              </a:rPr>
              <a:t>The map is not the thing. </a:t>
            </a:r>
            <a:endParaRPr>
              <a:solidFill>
                <a:srgbClr val="FFFFFF"/>
              </a:solidFill>
              <a:highlight>
                <a:srgbClr val="1F262D"/>
              </a:highlight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6000850" y="4113125"/>
            <a:ext cx="3143100" cy="609600"/>
          </a:xfrm>
          <a:prstGeom prst="rect">
            <a:avLst/>
          </a:prstGeom>
          <a:solidFill>
            <a:srgbClr val="1F26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@CATSWETEL</a:t>
            </a:r>
            <a:endParaRPr sz="2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/>
          <p:nvPr>
            <p:ph type="ctrTitle"/>
          </p:nvPr>
        </p:nvSpPr>
        <p:spPr>
          <a:xfrm>
            <a:off x="225150" y="736125"/>
            <a:ext cx="8693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understand the externals, not the mysteries.”</a:t>
            </a:r>
            <a:endParaRPr/>
          </a:p>
        </p:txBody>
      </p:sp>
      <p:sp>
        <p:nvSpPr>
          <p:cNvPr id="348" name="Google Shape;348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 Pulaski</a:t>
            </a:r>
            <a:endParaRPr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89794"/>
            <a:ext cx="1328150" cy="18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/>
          <p:nvPr/>
        </p:nvSpPr>
        <p:spPr>
          <a:xfrm>
            <a:off x="4514850" y="1181100"/>
            <a:ext cx="3314700" cy="33147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0"/>
          <p:cNvSpPr/>
          <p:nvPr/>
        </p:nvSpPr>
        <p:spPr>
          <a:xfrm>
            <a:off x="3892860" y="2876550"/>
            <a:ext cx="1826700" cy="18267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Skills</a:t>
            </a:r>
            <a:endParaRPr sz="24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6" name="Google Shape;356;p40"/>
          <p:cNvSpPr/>
          <p:nvPr/>
        </p:nvSpPr>
        <p:spPr>
          <a:xfrm>
            <a:off x="6795354" y="2440500"/>
            <a:ext cx="1826700" cy="18267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Material</a:t>
            </a:r>
            <a:endParaRPr sz="24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7" name="Google Shape;357;p40"/>
          <p:cNvSpPr/>
          <p:nvPr/>
        </p:nvSpPr>
        <p:spPr>
          <a:xfrm>
            <a:off x="4968657" y="247652"/>
            <a:ext cx="1826700" cy="1826700"/>
          </a:xfrm>
          <a:prstGeom prst="ellipse">
            <a:avLst/>
          </a:prstGeom>
          <a:solidFill>
            <a:srgbClr val="000000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Meaning</a:t>
            </a:r>
            <a:endParaRPr sz="24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8" name="Google Shape;358;p40"/>
          <p:cNvSpPr txBox="1"/>
          <p:nvPr/>
        </p:nvSpPr>
        <p:spPr>
          <a:xfrm>
            <a:off x="414575" y="915450"/>
            <a:ext cx="3486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Social </a:t>
            </a:r>
            <a:endParaRPr sz="44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Practice </a:t>
            </a:r>
            <a:endParaRPr sz="44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Theory</a:t>
            </a:r>
            <a:endParaRPr sz="44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9" name="Google Shape;359;p40"/>
          <p:cNvSpPr txBox="1"/>
          <p:nvPr/>
        </p:nvSpPr>
        <p:spPr>
          <a:xfrm>
            <a:off x="414575" y="3162300"/>
            <a:ext cx="3486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The Dynamics of </a:t>
            </a:r>
            <a:endParaRPr i="1" sz="2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Social Practice</a:t>
            </a:r>
            <a:endParaRPr i="1" sz="2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Elizabeth Shove</a:t>
            </a:r>
            <a:endParaRPr sz="2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925" y="83625"/>
            <a:ext cx="918450" cy="11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1"/>
          <p:cNvSpPr txBox="1"/>
          <p:nvPr/>
        </p:nvSpPr>
        <p:spPr>
          <a:xfrm>
            <a:off x="6022325" y="2702600"/>
            <a:ext cx="1602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Poison flowers</a:t>
            </a:r>
            <a:endParaRPr/>
          </a:p>
        </p:txBody>
      </p:sp>
      <p:sp>
        <p:nvSpPr>
          <p:cNvPr id="366" name="Google Shape;366;p41"/>
          <p:cNvSpPr txBox="1"/>
          <p:nvPr/>
        </p:nvSpPr>
        <p:spPr>
          <a:xfrm>
            <a:off x="4698500" y="1967596"/>
            <a:ext cx="160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Cup of tea</a:t>
            </a:r>
            <a:endParaRPr/>
          </a:p>
        </p:txBody>
      </p:sp>
      <p:sp>
        <p:nvSpPr>
          <p:cNvPr id="367" name="Google Shape;367;p41"/>
          <p:cNvSpPr txBox="1"/>
          <p:nvPr/>
        </p:nvSpPr>
        <p:spPr>
          <a:xfrm>
            <a:off x="6843900" y="3132800"/>
            <a:ext cx="160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water</a:t>
            </a:r>
            <a:endParaRPr/>
          </a:p>
        </p:txBody>
      </p:sp>
      <p:sp>
        <p:nvSpPr>
          <p:cNvPr id="368" name="Google Shape;368;p41"/>
          <p:cNvSpPr txBox="1"/>
          <p:nvPr/>
        </p:nvSpPr>
        <p:spPr>
          <a:xfrm>
            <a:off x="1545525" y="1205425"/>
            <a:ext cx="22572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Klingon tea ceremony</a:t>
            </a:r>
            <a:endParaRPr/>
          </a:p>
        </p:txBody>
      </p:sp>
      <p:sp>
        <p:nvSpPr>
          <p:cNvPr id="369" name="Google Shape;369;p41"/>
          <p:cNvSpPr txBox="1"/>
          <p:nvPr/>
        </p:nvSpPr>
        <p:spPr>
          <a:xfrm>
            <a:off x="5959550" y="37219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Replicator </a:t>
            </a:r>
            <a:endParaRPr/>
          </a:p>
        </p:txBody>
      </p:sp>
      <p:sp>
        <p:nvSpPr>
          <p:cNvPr id="370" name="Google Shape;370;p41"/>
          <p:cNvSpPr txBox="1"/>
          <p:nvPr/>
        </p:nvSpPr>
        <p:spPr>
          <a:xfrm>
            <a:off x="2899150" y="1900000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Poetry</a:t>
            </a:r>
            <a:endParaRPr/>
          </a:p>
        </p:txBody>
      </p:sp>
      <p:sp>
        <p:nvSpPr>
          <p:cNvPr id="371" name="Google Shape;371;p41"/>
          <p:cNvSpPr txBox="1"/>
          <p:nvPr/>
        </p:nvSpPr>
        <p:spPr>
          <a:xfrm>
            <a:off x="3602925" y="30247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Antidote </a:t>
            </a:r>
            <a:endParaRPr/>
          </a:p>
        </p:txBody>
      </p:sp>
      <p:sp>
        <p:nvSpPr>
          <p:cNvPr id="372" name="Google Shape;372;p41"/>
          <p:cNvSpPr txBox="1"/>
          <p:nvPr/>
        </p:nvSpPr>
        <p:spPr>
          <a:xfrm>
            <a:off x="5106125" y="37219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Doctor </a:t>
            </a:r>
            <a:endParaRPr/>
          </a:p>
        </p:txBody>
      </p:sp>
      <p:graphicFrame>
        <p:nvGraphicFramePr>
          <p:cNvPr id="373" name="Google Shape;373;p41"/>
          <p:cNvGraphicFramePr/>
          <p:nvPr/>
        </p:nvGraphicFramePr>
        <p:xfrm>
          <a:off x="344200" y="421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{F0429DDA-E224-40B8-B5DD-1B64375FF4C2}</a:tableStyleId>
              </a:tblPr>
              <a:tblGrid>
                <a:gridCol w="2078475"/>
                <a:gridCol w="2078475"/>
                <a:gridCol w="2078475"/>
                <a:gridCol w="2078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Genesis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Custom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Product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Commodity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74" name="Google Shape;374;p41"/>
          <p:cNvCxnSpPr>
            <a:stCxn id="368" idx="2"/>
          </p:cNvCxnSpPr>
          <p:nvPr/>
        </p:nvCxnSpPr>
        <p:spPr>
          <a:xfrm>
            <a:off x="2674125" y="1509325"/>
            <a:ext cx="555300" cy="505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41"/>
          <p:cNvCxnSpPr>
            <a:stCxn id="368" idx="2"/>
          </p:cNvCxnSpPr>
          <p:nvPr/>
        </p:nvCxnSpPr>
        <p:spPr>
          <a:xfrm>
            <a:off x="2674125" y="1509325"/>
            <a:ext cx="5385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41"/>
          <p:cNvCxnSpPr>
            <a:stCxn id="368" idx="2"/>
            <a:endCxn id="366" idx="0"/>
          </p:cNvCxnSpPr>
          <p:nvPr/>
        </p:nvCxnSpPr>
        <p:spPr>
          <a:xfrm>
            <a:off x="2674125" y="1509325"/>
            <a:ext cx="2825400" cy="45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41"/>
          <p:cNvCxnSpPr>
            <a:stCxn id="366" idx="2"/>
            <a:endCxn id="365" idx="0"/>
          </p:cNvCxnSpPr>
          <p:nvPr/>
        </p:nvCxnSpPr>
        <p:spPr>
          <a:xfrm>
            <a:off x="5499500" y="2271496"/>
            <a:ext cx="1323900" cy="43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41"/>
          <p:cNvCxnSpPr>
            <a:stCxn id="366" idx="2"/>
            <a:endCxn id="367" idx="0"/>
          </p:cNvCxnSpPr>
          <p:nvPr/>
        </p:nvCxnSpPr>
        <p:spPr>
          <a:xfrm>
            <a:off x="5499500" y="2271496"/>
            <a:ext cx="2145300" cy="86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41"/>
          <p:cNvCxnSpPr>
            <a:stCxn id="367" idx="2"/>
          </p:cNvCxnSpPr>
          <p:nvPr/>
        </p:nvCxnSpPr>
        <p:spPr>
          <a:xfrm flipH="1">
            <a:off x="6501000" y="3436700"/>
            <a:ext cx="1143900" cy="47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41"/>
          <p:cNvCxnSpPr/>
          <p:nvPr/>
        </p:nvCxnSpPr>
        <p:spPr>
          <a:xfrm>
            <a:off x="3473975" y="1787575"/>
            <a:ext cx="55650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41"/>
          <p:cNvCxnSpPr/>
          <p:nvPr/>
        </p:nvCxnSpPr>
        <p:spPr>
          <a:xfrm>
            <a:off x="4156950" y="3330625"/>
            <a:ext cx="1307100" cy="5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41"/>
          <p:cNvCxnSpPr/>
          <p:nvPr/>
        </p:nvCxnSpPr>
        <p:spPr>
          <a:xfrm>
            <a:off x="4165400" y="3322200"/>
            <a:ext cx="2200800" cy="5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41"/>
          <p:cNvSpPr txBox="1"/>
          <p:nvPr/>
        </p:nvSpPr>
        <p:spPr>
          <a:xfrm>
            <a:off x="2851825" y="154552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friend!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“Dying is an </a:t>
            </a:r>
            <a:r>
              <a:rPr b="1" lang="en"/>
              <a:t>experience</a:t>
            </a:r>
            <a:r>
              <a:rPr lang="en"/>
              <a:t> best </a:t>
            </a:r>
            <a:r>
              <a:rPr b="1" i="1" lang="en"/>
              <a:t>shared</a:t>
            </a:r>
            <a:r>
              <a:rPr lang="en"/>
              <a:t>.”</a:t>
            </a:r>
            <a:endParaRPr/>
          </a:p>
        </p:txBody>
      </p:sp>
      <p:sp>
        <p:nvSpPr>
          <p:cNvPr id="389" name="Google Shape;389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@catswetel after Worf, Son of Mogh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WARNING</a:t>
            </a:r>
            <a:endParaRPr/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 security expert</a:t>
            </a: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925" y="83625"/>
            <a:ext cx="918450" cy="11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3"/>
          <p:cNvSpPr txBox="1"/>
          <p:nvPr/>
        </p:nvSpPr>
        <p:spPr>
          <a:xfrm>
            <a:off x="6022325" y="2702600"/>
            <a:ext cx="1602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Poison flowers</a:t>
            </a:r>
            <a:endParaRPr/>
          </a:p>
        </p:txBody>
      </p:sp>
      <p:sp>
        <p:nvSpPr>
          <p:cNvPr id="396" name="Google Shape;396;p43"/>
          <p:cNvSpPr txBox="1"/>
          <p:nvPr/>
        </p:nvSpPr>
        <p:spPr>
          <a:xfrm>
            <a:off x="4698500" y="1967596"/>
            <a:ext cx="160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Cup of tea</a:t>
            </a:r>
            <a:endParaRPr/>
          </a:p>
        </p:txBody>
      </p:sp>
      <p:sp>
        <p:nvSpPr>
          <p:cNvPr id="397" name="Google Shape;397;p43"/>
          <p:cNvSpPr txBox="1"/>
          <p:nvPr/>
        </p:nvSpPr>
        <p:spPr>
          <a:xfrm>
            <a:off x="6843900" y="3132800"/>
            <a:ext cx="160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water</a:t>
            </a:r>
            <a:endParaRPr/>
          </a:p>
        </p:txBody>
      </p:sp>
      <p:sp>
        <p:nvSpPr>
          <p:cNvPr id="398" name="Google Shape;398;p43"/>
          <p:cNvSpPr txBox="1"/>
          <p:nvPr/>
        </p:nvSpPr>
        <p:spPr>
          <a:xfrm>
            <a:off x="1545525" y="1205425"/>
            <a:ext cx="22572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Klingon tea ceremony</a:t>
            </a:r>
            <a:endParaRPr/>
          </a:p>
        </p:txBody>
      </p:sp>
      <p:sp>
        <p:nvSpPr>
          <p:cNvPr id="399" name="Google Shape;399;p43"/>
          <p:cNvSpPr txBox="1"/>
          <p:nvPr/>
        </p:nvSpPr>
        <p:spPr>
          <a:xfrm>
            <a:off x="5959550" y="37219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Replicator </a:t>
            </a:r>
            <a:endParaRPr/>
          </a:p>
        </p:txBody>
      </p:sp>
      <p:sp>
        <p:nvSpPr>
          <p:cNvPr id="400" name="Google Shape;400;p43"/>
          <p:cNvSpPr txBox="1"/>
          <p:nvPr/>
        </p:nvSpPr>
        <p:spPr>
          <a:xfrm>
            <a:off x="2899150" y="1900000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Poetry</a:t>
            </a:r>
            <a:endParaRPr/>
          </a:p>
        </p:txBody>
      </p:sp>
      <p:sp>
        <p:nvSpPr>
          <p:cNvPr id="401" name="Google Shape;401;p43"/>
          <p:cNvSpPr txBox="1"/>
          <p:nvPr/>
        </p:nvSpPr>
        <p:spPr>
          <a:xfrm>
            <a:off x="3602925" y="30247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Antidote </a:t>
            </a:r>
            <a:endParaRPr/>
          </a:p>
        </p:txBody>
      </p:sp>
      <p:sp>
        <p:nvSpPr>
          <p:cNvPr id="402" name="Google Shape;402;p43"/>
          <p:cNvSpPr txBox="1"/>
          <p:nvPr/>
        </p:nvSpPr>
        <p:spPr>
          <a:xfrm>
            <a:off x="5106125" y="37219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Doctor </a:t>
            </a:r>
            <a:endParaRPr/>
          </a:p>
        </p:txBody>
      </p:sp>
      <p:graphicFrame>
        <p:nvGraphicFramePr>
          <p:cNvPr id="403" name="Google Shape;403;p43"/>
          <p:cNvGraphicFramePr/>
          <p:nvPr/>
        </p:nvGraphicFramePr>
        <p:xfrm>
          <a:off x="344200" y="421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{F0429DDA-E224-40B8-B5DD-1B64375FF4C2}</a:tableStyleId>
              </a:tblPr>
              <a:tblGrid>
                <a:gridCol w="2078475"/>
                <a:gridCol w="2078475"/>
                <a:gridCol w="2078475"/>
                <a:gridCol w="2078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Genesis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Custom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Product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Commodity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04" name="Google Shape;404;p43"/>
          <p:cNvCxnSpPr>
            <a:stCxn id="398" idx="2"/>
          </p:cNvCxnSpPr>
          <p:nvPr/>
        </p:nvCxnSpPr>
        <p:spPr>
          <a:xfrm>
            <a:off x="2674125" y="1509325"/>
            <a:ext cx="555300" cy="505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43"/>
          <p:cNvCxnSpPr>
            <a:stCxn id="398" idx="2"/>
          </p:cNvCxnSpPr>
          <p:nvPr/>
        </p:nvCxnSpPr>
        <p:spPr>
          <a:xfrm>
            <a:off x="2674125" y="1509325"/>
            <a:ext cx="5385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43"/>
          <p:cNvCxnSpPr>
            <a:stCxn id="398" idx="2"/>
            <a:endCxn id="396" idx="0"/>
          </p:cNvCxnSpPr>
          <p:nvPr/>
        </p:nvCxnSpPr>
        <p:spPr>
          <a:xfrm>
            <a:off x="2674125" y="1509325"/>
            <a:ext cx="2825400" cy="45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43"/>
          <p:cNvCxnSpPr>
            <a:stCxn id="396" idx="2"/>
            <a:endCxn id="395" idx="0"/>
          </p:cNvCxnSpPr>
          <p:nvPr/>
        </p:nvCxnSpPr>
        <p:spPr>
          <a:xfrm>
            <a:off x="5499500" y="2271496"/>
            <a:ext cx="1323900" cy="43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43"/>
          <p:cNvCxnSpPr>
            <a:stCxn id="396" idx="2"/>
            <a:endCxn id="397" idx="0"/>
          </p:cNvCxnSpPr>
          <p:nvPr/>
        </p:nvCxnSpPr>
        <p:spPr>
          <a:xfrm>
            <a:off x="5499500" y="2271496"/>
            <a:ext cx="2145300" cy="86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3"/>
          <p:cNvCxnSpPr>
            <a:stCxn id="397" idx="2"/>
          </p:cNvCxnSpPr>
          <p:nvPr/>
        </p:nvCxnSpPr>
        <p:spPr>
          <a:xfrm flipH="1">
            <a:off x="6501000" y="3436700"/>
            <a:ext cx="1143900" cy="47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3"/>
          <p:cNvCxnSpPr/>
          <p:nvPr/>
        </p:nvCxnSpPr>
        <p:spPr>
          <a:xfrm>
            <a:off x="3473975" y="1787575"/>
            <a:ext cx="55650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43"/>
          <p:cNvCxnSpPr/>
          <p:nvPr/>
        </p:nvCxnSpPr>
        <p:spPr>
          <a:xfrm>
            <a:off x="4156950" y="3330625"/>
            <a:ext cx="1307100" cy="5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43"/>
          <p:cNvCxnSpPr/>
          <p:nvPr/>
        </p:nvCxnSpPr>
        <p:spPr>
          <a:xfrm>
            <a:off x="4165400" y="3322200"/>
            <a:ext cx="2200800" cy="5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43"/>
          <p:cNvSpPr txBox="1"/>
          <p:nvPr/>
        </p:nvSpPr>
        <p:spPr>
          <a:xfrm>
            <a:off x="2851825" y="154552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friend!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4"/>
          <p:cNvSpPr/>
          <p:nvPr/>
        </p:nvSpPr>
        <p:spPr>
          <a:xfrm>
            <a:off x="4514850" y="1181100"/>
            <a:ext cx="3314700" cy="33147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4"/>
          <p:cNvSpPr/>
          <p:nvPr/>
        </p:nvSpPr>
        <p:spPr>
          <a:xfrm>
            <a:off x="3892860" y="2876550"/>
            <a:ext cx="1826700" cy="18267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Skills</a:t>
            </a:r>
            <a:endParaRPr sz="24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0" name="Google Shape;420;p44"/>
          <p:cNvSpPr/>
          <p:nvPr/>
        </p:nvSpPr>
        <p:spPr>
          <a:xfrm>
            <a:off x="6795354" y="2440500"/>
            <a:ext cx="1826700" cy="18267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Material</a:t>
            </a:r>
            <a:endParaRPr sz="24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1" name="Google Shape;421;p44"/>
          <p:cNvSpPr/>
          <p:nvPr/>
        </p:nvSpPr>
        <p:spPr>
          <a:xfrm>
            <a:off x="4968657" y="247652"/>
            <a:ext cx="1826700" cy="1826700"/>
          </a:xfrm>
          <a:prstGeom prst="ellipse">
            <a:avLst/>
          </a:prstGeom>
          <a:solidFill>
            <a:srgbClr val="000000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Meaning</a:t>
            </a:r>
            <a:endParaRPr sz="24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2" name="Google Shape;422;p44"/>
          <p:cNvSpPr txBox="1"/>
          <p:nvPr/>
        </p:nvSpPr>
        <p:spPr>
          <a:xfrm>
            <a:off x="414575" y="915450"/>
            <a:ext cx="3486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Social </a:t>
            </a:r>
            <a:endParaRPr sz="44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Practice </a:t>
            </a:r>
            <a:endParaRPr sz="44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Theory</a:t>
            </a:r>
            <a:endParaRPr sz="44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3" name="Google Shape;423;p44"/>
          <p:cNvSpPr txBox="1"/>
          <p:nvPr/>
        </p:nvSpPr>
        <p:spPr>
          <a:xfrm>
            <a:off x="414575" y="3162300"/>
            <a:ext cx="3486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The Dynamics of </a:t>
            </a:r>
            <a:endParaRPr i="1" sz="2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Social Practice</a:t>
            </a:r>
            <a:endParaRPr i="1" sz="2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Elizabeth Shove</a:t>
            </a:r>
            <a:endParaRPr sz="2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925" y="83625"/>
            <a:ext cx="918450" cy="11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5"/>
          <p:cNvSpPr txBox="1"/>
          <p:nvPr/>
        </p:nvSpPr>
        <p:spPr>
          <a:xfrm>
            <a:off x="6022325" y="2702600"/>
            <a:ext cx="1602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Poison flowers</a:t>
            </a:r>
            <a:endParaRPr/>
          </a:p>
        </p:txBody>
      </p:sp>
      <p:sp>
        <p:nvSpPr>
          <p:cNvPr id="430" name="Google Shape;430;p45"/>
          <p:cNvSpPr txBox="1"/>
          <p:nvPr/>
        </p:nvSpPr>
        <p:spPr>
          <a:xfrm>
            <a:off x="4698500" y="1967596"/>
            <a:ext cx="160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Cup of tea</a:t>
            </a:r>
            <a:endParaRPr/>
          </a:p>
        </p:txBody>
      </p:sp>
      <p:sp>
        <p:nvSpPr>
          <p:cNvPr id="431" name="Google Shape;431;p45"/>
          <p:cNvSpPr txBox="1"/>
          <p:nvPr/>
        </p:nvSpPr>
        <p:spPr>
          <a:xfrm>
            <a:off x="6843900" y="3132800"/>
            <a:ext cx="160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water</a:t>
            </a:r>
            <a:endParaRPr/>
          </a:p>
        </p:txBody>
      </p:sp>
      <p:sp>
        <p:nvSpPr>
          <p:cNvPr id="432" name="Google Shape;432;p45"/>
          <p:cNvSpPr txBox="1"/>
          <p:nvPr/>
        </p:nvSpPr>
        <p:spPr>
          <a:xfrm>
            <a:off x="1545525" y="1205425"/>
            <a:ext cx="22572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Klingon tea ceremony</a:t>
            </a:r>
            <a:endParaRPr/>
          </a:p>
        </p:txBody>
      </p:sp>
      <p:sp>
        <p:nvSpPr>
          <p:cNvPr id="433" name="Google Shape;433;p45"/>
          <p:cNvSpPr txBox="1"/>
          <p:nvPr/>
        </p:nvSpPr>
        <p:spPr>
          <a:xfrm>
            <a:off x="5959550" y="37219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Replicator </a:t>
            </a:r>
            <a:endParaRPr/>
          </a:p>
        </p:txBody>
      </p:sp>
      <p:sp>
        <p:nvSpPr>
          <p:cNvPr id="434" name="Google Shape;434;p45"/>
          <p:cNvSpPr txBox="1"/>
          <p:nvPr/>
        </p:nvSpPr>
        <p:spPr>
          <a:xfrm>
            <a:off x="2899150" y="1900000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Poetry</a:t>
            </a:r>
            <a:endParaRPr/>
          </a:p>
        </p:txBody>
      </p:sp>
      <p:sp>
        <p:nvSpPr>
          <p:cNvPr id="435" name="Google Shape;435;p45"/>
          <p:cNvSpPr txBox="1"/>
          <p:nvPr/>
        </p:nvSpPr>
        <p:spPr>
          <a:xfrm>
            <a:off x="3602925" y="30247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Antidote </a:t>
            </a:r>
            <a:endParaRPr/>
          </a:p>
        </p:txBody>
      </p:sp>
      <p:sp>
        <p:nvSpPr>
          <p:cNvPr id="436" name="Google Shape;436;p45"/>
          <p:cNvSpPr txBox="1"/>
          <p:nvPr/>
        </p:nvSpPr>
        <p:spPr>
          <a:xfrm>
            <a:off x="5106125" y="372197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Doctor </a:t>
            </a:r>
            <a:endParaRPr/>
          </a:p>
        </p:txBody>
      </p:sp>
      <p:graphicFrame>
        <p:nvGraphicFramePr>
          <p:cNvPr id="437" name="Google Shape;437;p45"/>
          <p:cNvGraphicFramePr/>
          <p:nvPr/>
        </p:nvGraphicFramePr>
        <p:xfrm>
          <a:off x="344200" y="421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{F0429DDA-E224-40B8-B5DD-1B64375FF4C2}</a:tableStyleId>
              </a:tblPr>
              <a:tblGrid>
                <a:gridCol w="2078475"/>
                <a:gridCol w="2078475"/>
                <a:gridCol w="2078475"/>
                <a:gridCol w="2078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Genesis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Custom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Product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Commodity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38" name="Google Shape;438;p45"/>
          <p:cNvCxnSpPr>
            <a:stCxn id="432" idx="2"/>
          </p:cNvCxnSpPr>
          <p:nvPr/>
        </p:nvCxnSpPr>
        <p:spPr>
          <a:xfrm>
            <a:off x="2674125" y="1509325"/>
            <a:ext cx="555300" cy="505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45"/>
          <p:cNvCxnSpPr>
            <a:stCxn id="432" idx="2"/>
          </p:cNvCxnSpPr>
          <p:nvPr/>
        </p:nvCxnSpPr>
        <p:spPr>
          <a:xfrm>
            <a:off x="2674125" y="1509325"/>
            <a:ext cx="5385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5"/>
          <p:cNvCxnSpPr>
            <a:stCxn id="432" idx="2"/>
            <a:endCxn id="430" idx="0"/>
          </p:cNvCxnSpPr>
          <p:nvPr/>
        </p:nvCxnSpPr>
        <p:spPr>
          <a:xfrm>
            <a:off x="2674125" y="1509325"/>
            <a:ext cx="2825400" cy="45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45"/>
          <p:cNvCxnSpPr>
            <a:stCxn id="430" idx="2"/>
            <a:endCxn id="429" idx="0"/>
          </p:cNvCxnSpPr>
          <p:nvPr/>
        </p:nvCxnSpPr>
        <p:spPr>
          <a:xfrm>
            <a:off x="5499500" y="2271496"/>
            <a:ext cx="1323900" cy="43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45"/>
          <p:cNvCxnSpPr>
            <a:stCxn id="430" idx="2"/>
            <a:endCxn id="431" idx="0"/>
          </p:cNvCxnSpPr>
          <p:nvPr/>
        </p:nvCxnSpPr>
        <p:spPr>
          <a:xfrm>
            <a:off x="5499500" y="2271496"/>
            <a:ext cx="2145300" cy="86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45"/>
          <p:cNvCxnSpPr>
            <a:stCxn id="431" idx="2"/>
          </p:cNvCxnSpPr>
          <p:nvPr/>
        </p:nvCxnSpPr>
        <p:spPr>
          <a:xfrm flipH="1">
            <a:off x="6501000" y="3436700"/>
            <a:ext cx="1143900" cy="47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45"/>
          <p:cNvCxnSpPr/>
          <p:nvPr/>
        </p:nvCxnSpPr>
        <p:spPr>
          <a:xfrm>
            <a:off x="3473975" y="1787575"/>
            <a:ext cx="556500" cy="12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45"/>
          <p:cNvCxnSpPr/>
          <p:nvPr/>
        </p:nvCxnSpPr>
        <p:spPr>
          <a:xfrm>
            <a:off x="4156950" y="3330625"/>
            <a:ext cx="1307100" cy="5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5"/>
          <p:cNvCxnSpPr/>
          <p:nvPr/>
        </p:nvCxnSpPr>
        <p:spPr>
          <a:xfrm>
            <a:off x="4165400" y="3322200"/>
            <a:ext cx="2200800" cy="5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45"/>
          <p:cNvSpPr txBox="1"/>
          <p:nvPr/>
        </p:nvSpPr>
        <p:spPr>
          <a:xfrm>
            <a:off x="2851825" y="1545525"/>
            <a:ext cx="16020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friend!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/>
          <p:nvPr/>
        </p:nvSpPr>
        <p:spPr>
          <a:xfrm>
            <a:off x="4514850" y="1181100"/>
            <a:ext cx="3314700" cy="33147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6"/>
          <p:cNvSpPr/>
          <p:nvPr/>
        </p:nvSpPr>
        <p:spPr>
          <a:xfrm>
            <a:off x="3892860" y="2876550"/>
            <a:ext cx="1826700" cy="18267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Skills</a:t>
            </a:r>
            <a:endParaRPr sz="24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4" name="Google Shape;454;p46"/>
          <p:cNvSpPr/>
          <p:nvPr/>
        </p:nvSpPr>
        <p:spPr>
          <a:xfrm>
            <a:off x="6795354" y="2440500"/>
            <a:ext cx="1826700" cy="18267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Material</a:t>
            </a:r>
            <a:endParaRPr sz="24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5" name="Google Shape;455;p46"/>
          <p:cNvSpPr/>
          <p:nvPr/>
        </p:nvSpPr>
        <p:spPr>
          <a:xfrm>
            <a:off x="4968657" y="247652"/>
            <a:ext cx="1826700" cy="1826700"/>
          </a:xfrm>
          <a:prstGeom prst="ellipse">
            <a:avLst/>
          </a:prstGeom>
          <a:solidFill>
            <a:srgbClr val="000000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Meaning</a:t>
            </a:r>
            <a:endParaRPr sz="24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6" name="Google Shape;456;p46"/>
          <p:cNvSpPr txBox="1"/>
          <p:nvPr/>
        </p:nvSpPr>
        <p:spPr>
          <a:xfrm>
            <a:off x="414575" y="915450"/>
            <a:ext cx="3486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Social </a:t>
            </a:r>
            <a:endParaRPr sz="44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Practice </a:t>
            </a:r>
            <a:endParaRPr sz="44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Theory</a:t>
            </a:r>
            <a:endParaRPr sz="44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7" name="Google Shape;457;p46"/>
          <p:cNvSpPr txBox="1"/>
          <p:nvPr/>
        </p:nvSpPr>
        <p:spPr>
          <a:xfrm>
            <a:off x="414575" y="3162300"/>
            <a:ext cx="3486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The Dynamics of </a:t>
            </a:r>
            <a:endParaRPr i="1" sz="2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Social Practice</a:t>
            </a:r>
            <a:endParaRPr i="1" sz="2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Elizabeth Shove</a:t>
            </a:r>
            <a:endParaRPr sz="2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https://maturitymapping.com/</a:t>
            </a:r>
            <a:endParaRPr sz="4800"/>
          </a:p>
        </p:txBody>
      </p:sp>
      <p:sp>
        <p:nvSpPr>
          <p:cNvPr id="463" name="Google Shape;463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925" y="83625"/>
            <a:ext cx="918450" cy="11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8"/>
          <p:cNvSpPr txBox="1"/>
          <p:nvPr/>
        </p:nvSpPr>
        <p:spPr>
          <a:xfrm>
            <a:off x="3769100" y="1323825"/>
            <a:ext cx="14250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Settler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250" y="3895225"/>
            <a:ext cx="516725" cy="6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7313" y="176725"/>
            <a:ext cx="4609378" cy="36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4350" y="3895225"/>
            <a:ext cx="731040" cy="6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7900" y="3895219"/>
            <a:ext cx="611465" cy="6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/>
          <p:nvPr/>
        </p:nvSpPr>
        <p:spPr>
          <a:xfrm>
            <a:off x="4055775" y="514350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</a:t>
            </a:r>
            <a:endParaRPr/>
          </a:p>
        </p:txBody>
      </p:sp>
      <p:sp>
        <p:nvSpPr>
          <p:cNvPr id="483" name="Google Shape;483;p50"/>
          <p:cNvSpPr txBox="1"/>
          <p:nvPr/>
        </p:nvSpPr>
        <p:spPr>
          <a:xfrm>
            <a:off x="3296900" y="90282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</a:t>
            </a:r>
            <a:endParaRPr/>
          </a:p>
        </p:txBody>
      </p:sp>
      <p:sp>
        <p:nvSpPr>
          <p:cNvPr id="484" name="Google Shape;484;p50"/>
          <p:cNvSpPr txBox="1"/>
          <p:nvPr/>
        </p:nvSpPr>
        <p:spPr>
          <a:xfrm>
            <a:off x="4572000" y="96975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 </a:t>
            </a:r>
            <a:endParaRPr/>
          </a:p>
        </p:txBody>
      </p:sp>
      <p:sp>
        <p:nvSpPr>
          <p:cNvPr id="485" name="Google Shape;485;p50"/>
          <p:cNvSpPr txBox="1"/>
          <p:nvPr/>
        </p:nvSpPr>
        <p:spPr>
          <a:xfrm>
            <a:off x="4623200" y="15859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Backups / Secondary</a:t>
            </a:r>
            <a:endParaRPr/>
          </a:p>
        </p:txBody>
      </p:sp>
      <p:sp>
        <p:nvSpPr>
          <p:cNvPr id="486" name="Google Shape;486;p50"/>
          <p:cNvSpPr txBox="1"/>
          <p:nvPr/>
        </p:nvSpPr>
        <p:spPr>
          <a:xfrm>
            <a:off x="3986725" y="2599050"/>
            <a:ext cx="9225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 </a:t>
            </a:r>
            <a:endParaRPr/>
          </a:p>
        </p:txBody>
      </p:sp>
      <p:sp>
        <p:nvSpPr>
          <p:cNvPr id="487" name="Google Shape;487;p50"/>
          <p:cNvSpPr txBox="1"/>
          <p:nvPr/>
        </p:nvSpPr>
        <p:spPr>
          <a:xfrm>
            <a:off x="2443275" y="3351575"/>
            <a:ext cx="840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</a:t>
            </a:r>
            <a:endParaRPr/>
          </a:p>
        </p:txBody>
      </p:sp>
      <p:sp>
        <p:nvSpPr>
          <p:cNvPr id="488" name="Google Shape;488;p50"/>
          <p:cNvSpPr txBox="1"/>
          <p:nvPr/>
        </p:nvSpPr>
        <p:spPr>
          <a:xfrm>
            <a:off x="1295825" y="2670075"/>
            <a:ext cx="1329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Management</a:t>
            </a:r>
            <a:endParaRPr/>
          </a:p>
        </p:txBody>
      </p:sp>
      <p:sp>
        <p:nvSpPr>
          <p:cNvPr id="489" name="Google Shape;489;p50"/>
          <p:cNvSpPr txBox="1"/>
          <p:nvPr/>
        </p:nvSpPr>
        <p:spPr>
          <a:xfrm>
            <a:off x="3296900" y="37704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</a:t>
            </a:r>
            <a:endParaRPr/>
          </a:p>
        </p:txBody>
      </p:sp>
      <p:sp>
        <p:nvSpPr>
          <p:cNvPr id="490" name="Google Shape;490;p50"/>
          <p:cNvSpPr txBox="1"/>
          <p:nvPr/>
        </p:nvSpPr>
        <p:spPr>
          <a:xfrm>
            <a:off x="4740175" y="33572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Monitoring</a:t>
            </a:r>
            <a:endParaRPr/>
          </a:p>
        </p:txBody>
      </p:sp>
      <p:sp>
        <p:nvSpPr>
          <p:cNvPr id="491" name="Google Shape;491;p50"/>
          <p:cNvSpPr txBox="1"/>
          <p:nvPr/>
        </p:nvSpPr>
        <p:spPr>
          <a:xfrm>
            <a:off x="2742275" y="14197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of Services</a:t>
            </a:r>
            <a:endParaRPr/>
          </a:p>
        </p:txBody>
      </p:sp>
      <p:graphicFrame>
        <p:nvGraphicFramePr>
          <p:cNvPr id="492" name="Google Shape;492;p50"/>
          <p:cNvGraphicFramePr/>
          <p:nvPr/>
        </p:nvGraphicFramePr>
        <p:xfrm>
          <a:off x="344200" y="421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{F0429DDA-E224-40B8-B5DD-1B64375FF4C2}</a:tableStyleId>
              </a:tblPr>
              <a:tblGrid>
                <a:gridCol w="2078475"/>
                <a:gridCol w="2078475"/>
                <a:gridCol w="2078475"/>
                <a:gridCol w="2078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Genesis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Custom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Product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Commodity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3" name="Google Shape;493;p50"/>
          <p:cNvSpPr txBox="1"/>
          <p:nvPr/>
        </p:nvSpPr>
        <p:spPr>
          <a:xfrm>
            <a:off x="2098575" y="22532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</a:t>
            </a:r>
            <a:endParaRPr/>
          </a:p>
        </p:txBody>
      </p:sp>
      <p:cxnSp>
        <p:nvCxnSpPr>
          <p:cNvPr id="494" name="Google Shape;494;p50"/>
          <p:cNvCxnSpPr>
            <a:stCxn id="482" idx="2"/>
          </p:cNvCxnSpPr>
          <p:nvPr/>
        </p:nvCxnSpPr>
        <p:spPr>
          <a:xfrm flipH="1">
            <a:off x="3701475" y="817950"/>
            <a:ext cx="5904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50"/>
          <p:cNvCxnSpPr/>
          <p:nvPr/>
        </p:nvCxnSpPr>
        <p:spPr>
          <a:xfrm>
            <a:off x="4308725" y="826325"/>
            <a:ext cx="6915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50"/>
          <p:cNvCxnSpPr>
            <a:stCxn id="491" idx="2"/>
          </p:cNvCxnSpPr>
          <p:nvPr/>
        </p:nvCxnSpPr>
        <p:spPr>
          <a:xfrm>
            <a:off x="3315725" y="18751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50"/>
          <p:cNvCxnSpPr/>
          <p:nvPr/>
        </p:nvCxnSpPr>
        <p:spPr>
          <a:xfrm rot="10800000">
            <a:off x="4974875" y="1256350"/>
            <a:ext cx="84300" cy="6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50"/>
          <p:cNvCxnSpPr>
            <a:stCxn id="486" idx="0"/>
          </p:cNvCxnSpPr>
          <p:nvPr/>
        </p:nvCxnSpPr>
        <p:spPr>
          <a:xfrm flipH="1" rot="10800000">
            <a:off x="4447975" y="2006850"/>
            <a:ext cx="577500" cy="5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50"/>
          <p:cNvCxnSpPr>
            <a:stCxn id="487" idx="2"/>
            <a:endCxn id="486" idx="2"/>
          </p:cNvCxnSpPr>
          <p:nvPr/>
        </p:nvCxnSpPr>
        <p:spPr>
          <a:xfrm flipH="1" rot="10800000">
            <a:off x="2863575" y="2799575"/>
            <a:ext cx="1584300" cy="8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50"/>
          <p:cNvCxnSpPr>
            <a:stCxn id="488" idx="2"/>
            <a:endCxn id="486" idx="2"/>
          </p:cNvCxnSpPr>
          <p:nvPr/>
        </p:nvCxnSpPr>
        <p:spPr>
          <a:xfrm flipH="1" rot="10800000">
            <a:off x="1960325" y="2799375"/>
            <a:ext cx="2487600" cy="3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50"/>
          <p:cNvCxnSpPr>
            <a:endCxn id="486" idx="2"/>
          </p:cNvCxnSpPr>
          <p:nvPr/>
        </p:nvCxnSpPr>
        <p:spPr>
          <a:xfrm flipH="1" rot="10800000">
            <a:off x="3608875" y="2799450"/>
            <a:ext cx="839100" cy="11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50"/>
          <p:cNvCxnSpPr>
            <a:stCxn id="490" idx="2"/>
            <a:endCxn id="486" idx="2"/>
          </p:cNvCxnSpPr>
          <p:nvPr/>
        </p:nvCxnSpPr>
        <p:spPr>
          <a:xfrm rot="10800000">
            <a:off x="4447825" y="2799500"/>
            <a:ext cx="865800" cy="10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50"/>
          <p:cNvCxnSpPr/>
          <p:nvPr/>
        </p:nvCxnSpPr>
        <p:spPr>
          <a:xfrm flipH="1" rot="10800000">
            <a:off x="2622350" y="1863525"/>
            <a:ext cx="2428500" cy="6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50"/>
          <p:cNvCxnSpPr/>
          <p:nvPr/>
        </p:nvCxnSpPr>
        <p:spPr>
          <a:xfrm flipH="1" rot="10800000">
            <a:off x="2647650" y="1678000"/>
            <a:ext cx="522900" cy="8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50"/>
          <p:cNvSpPr txBox="1"/>
          <p:nvPr/>
        </p:nvSpPr>
        <p:spPr>
          <a:xfrm>
            <a:off x="5584250" y="30503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storage</a:t>
            </a:r>
            <a:endParaRPr/>
          </a:p>
        </p:txBody>
      </p:sp>
      <p:cxnSp>
        <p:nvCxnSpPr>
          <p:cNvPr id="506" name="Google Shape;506;p50"/>
          <p:cNvCxnSpPr/>
          <p:nvPr/>
        </p:nvCxnSpPr>
        <p:spPr>
          <a:xfrm>
            <a:off x="1720125" y="3094525"/>
            <a:ext cx="41907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1"/>
          <p:cNvSpPr txBox="1"/>
          <p:nvPr/>
        </p:nvSpPr>
        <p:spPr>
          <a:xfrm>
            <a:off x="4055775" y="514350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</a:t>
            </a:r>
            <a:endParaRPr/>
          </a:p>
        </p:txBody>
      </p:sp>
      <p:sp>
        <p:nvSpPr>
          <p:cNvPr id="512" name="Google Shape;512;p51"/>
          <p:cNvSpPr txBox="1"/>
          <p:nvPr/>
        </p:nvSpPr>
        <p:spPr>
          <a:xfrm>
            <a:off x="3296900" y="90282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</a:t>
            </a:r>
            <a:endParaRPr/>
          </a:p>
        </p:txBody>
      </p:sp>
      <p:sp>
        <p:nvSpPr>
          <p:cNvPr id="513" name="Google Shape;513;p51"/>
          <p:cNvSpPr txBox="1"/>
          <p:nvPr/>
        </p:nvSpPr>
        <p:spPr>
          <a:xfrm>
            <a:off x="4572000" y="96975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 </a:t>
            </a:r>
            <a:endParaRPr/>
          </a:p>
        </p:txBody>
      </p:sp>
      <p:sp>
        <p:nvSpPr>
          <p:cNvPr id="514" name="Google Shape;514;p51"/>
          <p:cNvSpPr txBox="1"/>
          <p:nvPr/>
        </p:nvSpPr>
        <p:spPr>
          <a:xfrm>
            <a:off x="4623200" y="15859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Backups / Secondary</a:t>
            </a:r>
            <a:endParaRPr/>
          </a:p>
        </p:txBody>
      </p:sp>
      <p:sp>
        <p:nvSpPr>
          <p:cNvPr id="515" name="Google Shape;515;p51"/>
          <p:cNvSpPr txBox="1"/>
          <p:nvPr/>
        </p:nvSpPr>
        <p:spPr>
          <a:xfrm>
            <a:off x="3986725" y="2599050"/>
            <a:ext cx="9225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 </a:t>
            </a:r>
            <a:endParaRPr/>
          </a:p>
        </p:txBody>
      </p:sp>
      <p:sp>
        <p:nvSpPr>
          <p:cNvPr id="516" name="Google Shape;516;p51"/>
          <p:cNvSpPr txBox="1"/>
          <p:nvPr/>
        </p:nvSpPr>
        <p:spPr>
          <a:xfrm>
            <a:off x="2443275" y="3351575"/>
            <a:ext cx="840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</a:t>
            </a:r>
            <a:endParaRPr/>
          </a:p>
        </p:txBody>
      </p:sp>
      <p:sp>
        <p:nvSpPr>
          <p:cNvPr id="517" name="Google Shape;517;p51"/>
          <p:cNvSpPr txBox="1"/>
          <p:nvPr/>
        </p:nvSpPr>
        <p:spPr>
          <a:xfrm>
            <a:off x="1295825" y="2670075"/>
            <a:ext cx="1329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Management</a:t>
            </a:r>
            <a:endParaRPr/>
          </a:p>
        </p:txBody>
      </p:sp>
      <p:sp>
        <p:nvSpPr>
          <p:cNvPr id="518" name="Google Shape;518;p51"/>
          <p:cNvSpPr txBox="1"/>
          <p:nvPr/>
        </p:nvSpPr>
        <p:spPr>
          <a:xfrm>
            <a:off x="3296900" y="37704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</a:t>
            </a:r>
            <a:endParaRPr/>
          </a:p>
        </p:txBody>
      </p:sp>
      <p:sp>
        <p:nvSpPr>
          <p:cNvPr id="519" name="Google Shape;519;p51"/>
          <p:cNvSpPr txBox="1"/>
          <p:nvPr/>
        </p:nvSpPr>
        <p:spPr>
          <a:xfrm>
            <a:off x="4740175" y="33572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Monitoring</a:t>
            </a:r>
            <a:endParaRPr/>
          </a:p>
        </p:txBody>
      </p:sp>
      <p:sp>
        <p:nvSpPr>
          <p:cNvPr id="520" name="Google Shape;520;p51"/>
          <p:cNvSpPr txBox="1"/>
          <p:nvPr/>
        </p:nvSpPr>
        <p:spPr>
          <a:xfrm>
            <a:off x="2742275" y="14197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of Services</a:t>
            </a:r>
            <a:endParaRPr/>
          </a:p>
        </p:txBody>
      </p:sp>
      <p:graphicFrame>
        <p:nvGraphicFramePr>
          <p:cNvPr id="521" name="Google Shape;521;p51"/>
          <p:cNvGraphicFramePr/>
          <p:nvPr/>
        </p:nvGraphicFramePr>
        <p:xfrm>
          <a:off x="344200" y="421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{F0429DDA-E224-40B8-B5DD-1B64375FF4C2}</a:tableStyleId>
              </a:tblPr>
              <a:tblGrid>
                <a:gridCol w="2078475"/>
                <a:gridCol w="2078475"/>
                <a:gridCol w="2078475"/>
                <a:gridCol w="2078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Genesis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Custom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Product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Commodity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2" name="Google Shape;522;p51"/>
          <p:cNvSpPr txBox="1"/>
          <p:nvPr/>
        </p:nvSpPr>
        <p:spPr>
          <a:xfrm>
            <a:off x="2098575" y="22532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</a:t>
            </a:r>
            <a:endParaRPr/>
          </a:p>
        </p:txBody>
      </p:sp>
      <p:cxnSp>
        <p:nvCxnSpPr>
          <p:cNvPr id="523" name="Google Shape;523;p51"/>
          <p:cNvCxnSpPr>
            <a:stCxn id="511" idx="2"/>
          </p:cNvCxnSpPr>
          <p:nvPr/>
        </p:nvCxnSpPr>
        <p:spPr>
          <a:xfrm flipH="1">
            <a:off x="3701475" y="817950"/>
            <a:ext cx="5904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51"/>
          <p:cNvCxnSpPr/>
          <p:nvPr/>
        </p:nvCxnSpPr>
        <p:spPr>
          <a:xfrm>
            <a:off x="4308725" y="826325"/>
            <a:ext cx="6915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51"/>
          <p:cNvCxnSpPr>
            <a:stCxn id="520" idx="2"/>
          </p:cNvCxnSpPr>
          <p:nvPr/>
        </p:nvCxnSpPr>
        <p:spPr>
          <a:xfrm>
            <a:off x="3315725" y="18751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51"/>
          <p:cNvCxnSpPr/>
          <p:nvPr/>
        </p:nvCxnSpPr>
        <p:spPr>
          <a:xfrm rot="10800000">
            <a:off x="4974875" y="1256350"/>
            <a:ext cx="84300" cy="6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51"/>
          <p:cNvCxnSpPr>
            <a:stCxn id="515" idx="0"/>
          </p:cNvCxnSpPr>
          <p:nvPr/>
        </p:nvCxnSpPr>
        <p:spPr>
          <a:xfrm flipH="1" rot="10800000">
            <a:off x="4447975" y="2006850"/>
            <a:ext cx="577500" cy="5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51"/>
          <p:cNvCxnSpPr>
            <a:stCxn id="516" idx="2"/>
            <a:endCxn id="515" idx="2"/>
          </p:cNvCxnSpPr>
          <p:nvPr/>
        </p:nvCxnSpPr>
        <p:spPr>
          <a:xfrm flipH="1" rot="10800000">
            <a:off x="2863575" y="2799575"/>
            <a:ext cx="1584300" cy="8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51"/>
          <p:cNvCxnSpPr>
            <a:stCxn id="517" idx="2"/>
            <a:endCxn id="515" idx="2"/>
          </p:cNvCxnSpPr>
          <p:nvPr/>
        </p:nvCxnSpPr>
        <p:spPr>
          <a:xfrm flipH="1" rot="10800000">
            <a:off x="1960325" y="2799375"/>
            <a:ext cx="2487600" cy="3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51"/>
          <p:cNvCxnSpPr>
            <a:endCxn id="515" idx="2"/>
          </p:cNvCxnSpPr>
          <p:nvPr/>
        </p:nvCxnSpPr>
        <p:spPr>
          <a:xfrm flipH="1" rot="10800000">
            <a:off x="3608875" y="2799450"/>
            <a:ext cx="839100" cy="11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51"/>
          <p:cNvCxnSpPr>
            <a:stCxn id="519" idx="2"/>
            <a:endCxn id="515" idx="2"/>
          </p:cNvCxnSpPr>
          <p:nvPr/>
        </p:nvCxnSpPr>
        <p:spPr>
          <a:xfrm rot="10800000">
            <a:off x="4447825" y="2799500"/>
            <a:ext cx="865800" cy="10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51"/>
          <p:cNvCxnSpPr/>
          <p:nvPr/>
        </p:nvCxnSpPr>
        <p:spPr>
          <a:xfrm flipH="1" rot="10800000">
            <a:off x="2622350" y="1863525"/>
            <a:ext cx="2428500" cy="6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51"/>
          <p:cNvCxnSpPr/>
          <p:nvPr/>
        </p:nvCxnSpPr>
        <p:spPr>
          <a:xfrm flipH="1" rot="10800000">
            <a:off x="2647650" y="1678000"/>
            <a:ext cx="522900" cy="8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4" name="Google Shape;5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75" y="3707429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125" y="3282829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850" y="2522254"/>
            <a:ext cx="472200" cy="50263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1"/>
          <p:cNvSpPr txBox="1"/>
          <p:nvPr/>
        </p:nvSpPr>
        <p:spPr>
          <a:xfrm>
            <a:off x="5584250" y="30503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storage</a:t>
            </a:r>
            <a:endParaRPr/>
          </a:p>
        </p:txBody>
      </p:sp>
      <p:cxnSp>
        <p:nvCxnSpPr>
          <p:cNvPr id="538" name="Google Shape;538;p51"/>
          <p:cNvCxnSpPr/>
          <p:nvPr/>
        </p:nvCxnSpPr>
        <p:spPr>
          <a:xfrm>
            <a:off x="1720125" y="3094525"/>
            <a:ext cx="41907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9" name="Google Shape;5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925" y="1425154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75" y="400204"/>
            <a:ext cx="472200" cy="502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2"/>
          <p:cNvSpPr txBox="1"/>
          <p:nvPr/>
        </p:nvSpPr>
        <p:spPr>
          <a:xfrm>
            <a:off x="4055775" y="514350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</a:t>
            </a:r>
            <a:endParaRPr/>
          </a:p>
        </p:txBody>
      </p:sp>
      <p:sp>
        <p:nvSpPr>
          <p:cNvPr id="546" name="Google Shape;546;p52"/>
          <p:cNvSpPr txBox="1"/>
          <p:nvPr/>
        </p:nvSpPr>
        <p:spPr>
          <a:xfrm>
            <a:off x="3296900" y="90282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</a:t>
            </a:r>
            <a:endParaRPr/>
          </a:p>
        </p:txBody>
      </p:sp>
      <p:sp>
        <p:nvSpPr>
          <p:cNvPr id="547" name="Google Shape;547;p52"/>
          <p:cNvSpPr txBox="1"/>
          <p:nvPr/>
        </p:nvSpPr>
        <p:spPr>
          <a:xfrm>
            <a:off x="4572000" y="96975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 </a:t>
            </a:r>
            <a:endParaRPr/>
          </a:p>
        </p:txBody>
      </p:sp>
      <p:sp>
        <p:nvSpPr>
          <p:cNvPr id="548" name="Google Shape;548;p52"/>
          <p:cNvSpPr txBox="1"/>
          <p:nvPr/>
        </p:nvSpPr>
        <p:spPr>
          <a:xfrm>
            <a:off x="4623200" y="15859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Backups / Secondary</a:t>
            </a:r>
            <a:endParaRPr/>
          </a:p>
        </p:txBody>
      </p:sp>
      <p:sp>
        <p:nvSpPr>
          <p:cNvPr id="549" name="Google Shape;549;p52"/>
          <p:cNvSpPr txBox="1"/>
          <p:nvPr/>
        </p:nvSpPr>
        <p:spPr>
          <a:xfrm>
            <a:off x="3986725" y="2599050"/>
            <a:ext cx="9225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 </a:t>
            </a:r>
            <a:endParaRPr/>
          </a:p>
        </p:txBody>
      </p:sp>
      <p:sp>
        <p:nvSpPr>
          <p:cNvPr id="550" name="Google Shape;550;p52"/>
          <p:cNvSpPr txBox="1"/>
          <p:nvPr/>
        </p:nvSpPr>
        <p:spPr>
          <a:xfrm>
            <a:off x="2443275" y="3351575"/>
            <a:ext cx="840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</a:t>
            </a:r>
            <a:endParaRPr/>
          </a:p>
        </p:txBody>
      </p:sp>
      <p:sp>
        <p:nvSpPr>
          <p:cNvPr id="551" name="Google Shape;551;p52"/>
          <p:cNvSpPr txBox="1"/>
          <p:nvPr/>
        </p:nvSpPr>
        <p:spPr>
          <a:xfrm>
            <a:off x="1295825" y="2670075"/>
            <a:ext cx="1329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Management</a:t>
            </a:r>
            <a:endParaRPr/>
          </a:p>
        </p:txBody>
      </p:sp>
      <p:sp>
        <p:nvSpPr>
          <p:cNvPr id="552" name="Google Shape;552;p52"/>
          <p:cNvSpPr txBox="1"/>
          <p:nvPr/>
        </p:nvSpPr>
        <p:spPr>
          <a:xfrm>
            <a:off x="3296900" y="37704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</a:t>
            </a:r>
            <a:endParaRPr/>
          </a:p>
        </p:txBody>
      </p:sp>
      <p:sp>
        <p:nvSpPr>
          <p:cNvPr id="553" name="Google Shape;553;p52"/>
          <p:cNvSpPr txBox="1"/>
          <p:nvPr/>
        </p:nvSpPr>
        <p:spPr>
          <a:xfrm>
            <a:off x="4740175" y="33572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Monitoring</a:t>
            </a:r>
            <a:endParaRPr/>
          </a:p>
        </p:txBody>
      </p:sp>
      <p:sp>
        <p:nvSpPr>
          <p:cNvPr id="554" name="Google Shape;554;p52"/>
          <p:cNvSpPr txBox="1"/>
          <p:nvPr/>
        </p:nvSpPr>
        <p:spPr>
          <a:xfrm>
            <a:off x="2742275" y="14197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of Services</a:t>
            </a:r>
            <a:endParaRPr/>
          </a:p>
        </p:txBody>
      </p:sp>
      <p:graphicFrame>
        <p:nvGraphicFramePr>
          <p:cNvPr id="555" name="Google Shape;555;p52"/>
          <p:cNvGraphicFramePr/>
          <p:nvPr/>
        </p:nvGraphicFramePr>
        <p:xfrm>
          <a:off x="344200" y="421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{F0429DDA-E224-40B8-B5DD-1B64375FF4C2}</a:tableStyleId>
              </a:tblPr>
              <a:tblGrid>
                <a:gridCol w="2078475"/>
                <a:gridCol w="2078475"/>
                <a:gridCol w="2078475"/>
                <a:gridCol w="2078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Genesis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Custom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Product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Commodity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6" name="Google Shape;556;p52"/>
          <p:cNvSpPr txBox="1"/>
          <p:nvPr/>
        </p:nvSpPr>
        <p:spPr>
          <a:xfrm>
            <a:off x="2098575" y="22532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</a:t>
            </a:r>
            <a:endParaRPr/>
          </a:p>
        </p:txBody>
      </p:sp>
      <p:cxnSp>
        <p:nvCxnSpPr>
          <p:cNvPr id="557" name="Google Shape;557;p52"/>
          <p:cNvCxnSpPr>
            <a:stCxn id="545" idx="2"/>
          </p:cNvCxnSpPr>
          <p:nvPr/>
        </p:nvCxnSpPr>
        <p:spPr>
          <a:xfrm flipH="1">
            <a:off x="3701475" y="817950"/>
            <a:ext cx="5904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52"/>
          <p:cNvCxnSpPr/>
          <p:nvPr/>
        </p:nvCxnSpPr>
        <p:spPr>
          <a:xfrm>
            <a:off x="4308725" y="826325"/>
            <a:ext cx="6915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52"/>
          <p:cNvCxnSpPr>
            <a:stCxn id="554" idx="2"/>
          </p:cNvCxnSpPr>
          <p:nvPr/>
        </p:nvCxnSpPr>
        <p:spPr>
          <a:xfrm>
            <a:off x="3315725" y="18751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52"/>
          <p:cNvCxnSpPr/>
          <p:nvPr/>
        </p:nvCxnSpPr>
        <p:spPr>
          <a:xfrm rot="10800000">
            <a:off x="4974875" y="1256350"/>
            <a:ext cx="84300" cy="6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52"/>
          <p:cNvCxnSpPr>
            <a:stCxn id="549" idx="0"/>
          </p:cNvCxnSpPr>
          <p:nvPr/>
        </p:nvCxnSpPr>
        <p:spPr>
          <a:xfrm flipH="1" rot="10800000">
            <a:off x="4447975" y="2006850"/>
            <a:ext cx="577500" cy="5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52"/>
          <p:cNvCxnSpPr>
            <a:stCxn id="550" idx="2"/>
            <a:endCxn id="549" idx="2"/>
          </p:cNvCxnSpPr>
          <p:nvPr/>
        </p:nvCxnSpPr>
        <p:spPr>
          <a:xfrm flipH="1" rot="10800000">
            <a:off x="2863575" y="2799575"/>
            <a:ext cx="1584300" cy="8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52"/>
          <p:cNvCxnSpPr>
            <a:stCxn id="551" idx="2"/>
            <a:endCxn id="549" idx="2"/>
          </p:cNvCxnSpPr>
          <p:nvPr/>
        </p:nvCxnSpPr>
        <p:spPr>
          <a:xfrm flipH="1" rot="10800000">
            <a:off x="1960325" y="2799375"/>
            <a:ext cx="2487600" cy="3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52"/>
          <p:cNvCxnSpPr>
            <a:endCxn id="549" idx="2"/>
          </p:cNvCxnSpPr>
          <p:nvPr/>
        </p:nvCxnSpPr>
        <p:spPr>
          <a:xfrm flipH="1" rot="10800000">
            <a:off x="3608875" y="2799450"/>
            <a:ext cx="839100" cy="11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52"/>
          <p:cNvCxnSpPr>
            <a:stCxn id="553" idx="2"/>
            <a:endCxn id="549" idx="2"/>
          </p:cNvCxnSpPr>
          <p:nvPr/>
        </p:nvCxnSpPr>
        <p:spPr>
          <a:xfrm rot="10800000">
            <a:off x="4447825" y="2799500"/>
            <a:ext cx="865800" cy="10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52"/>
          <p:cNvCxnSpPr/>
          <p:nvPr/>
        </p:nvCxnSpPr>
        <p:spPr>
          <a:xfrm flipH="1" rot="10800000">
            <a:off x="2622350" y="1863525"/>
            <a:ext cx="2428500" cy="6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52"/>
          <p:cNvCxnSpPr/>
          <p:nvPr/>
        </p:nvCxnSpPr>
        <p:spPr>
          <a:xfrm flipH="1" rot="10800000">
            <a:off x="2647650" y="1678000"/>
            <a:ext cx="522900" cy="8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8" name="Google Shape;5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75" y="3707429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125" y="3282829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850" y="2522254"/>
            <a:ext cx="472200" cy="50263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2"/>
          <p:cNvSpPr txBox="1"/>
          <p:nvPr/>
        </p:nvSpPr>
        <p:spPr>
          <a:xfrm>
            <a:off x="5584250" y="30503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storage</a:t>
            </a:r>
            <a:endParaRPr/>
          </a:p>
        </p:txBody>
      </p:sp>
      <p:cxnSp>
        <p:nvCxnSpPr>
          <p:cNvPr id="572" name="Google Shape;572;p52"/>
          <p:cNvCxnSpPr/>
          <p:nvPr/>
        </p:nvCxnSpPr>
        <p:spPr>
          <a:xfrm>
            <a:off x="1720125" y="3094525"/>
            <a:ext cx="41907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3" name="Google Shape;5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925" y="1425154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75" y="400204"/>
            <a:ext cx="472200" cy="50263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2"/>
          <p:cNvSpPr txBox="1"/>
          <p:nvPr/>
        </p:nvSpPr>
        <p:spPr>
          <a:xfrm>
            <a:off x="252950" y="311975"/>
            <a:ext cx="22299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ton"/>
                <a:ea typeface="Anton"/>
                <a:cs typeface="Anton"/>
                <a:sym typeface="Anton"/>
              </a:rPr>
              <a:t>How do WE treat this component vs how does the rest of the industry treat this component?</a:t>
            </a:r>
            <a:endParaRPr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WARNING</a:t>
            </a:r>
            <a:endParaRPr/>
          </a:p>
        </p:txBody>
      </p:sp>
      <p:sp>
        <p:nvSpPr>
          <p:cNvPr id="79" name="Google Shape;79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None of this is Wardley Approved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3"/>
          <p:cNvSpPr txBox="1"/>
          <p:nvPr/>
        </p:nvSpPr>
        <p:spPr>
          <a:xfrm>
            <a:off x="4055775" y="514350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</a:t>
            </a:r>
            <a:endParaRPr/>
          </a:p>
        </p:txBody>
      </p:sp>
      <p:sp>
        <p:nvSpPr>
          <p:cNvPr id="581" name="Google Shape;581;p53"/>
          <p:cNvSpPr txBox="1"/>
          <p:nvPr/>
        </p:nvSpPr>
        <p:spPr>
          <a:xfrm>
            <a:off x="3296900" y="90282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</a:t>
            </a:r>
            <a:endParaRPr/>
          </a:p>
        </p:txBody>
      </p:sp>
      <p:sp>
        <p:nvSpPr>
          <p:cNvPr id="582" name="Google Shape;582;p53"/>
          <p:cNvSpPr txBox="1"/>
          <p:nvPr/>
        </p:nvSpPr>
        <p:spPr>
          <a:xfrm>
            <a:off x="4572000" y="96975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 </a:t>
            </a:r>
            <a:endParaRPr/>
          </a:p>
        </p:txBody>
      </p:sp>
      <p:sp>
        <p:nvSpPr>
          <p:cNvPr id="583" name="Google Shape;583;p53"/>
          <p:cNvSpPr txBox="1"/>
          <p:nvPr/>
        </p:nvSpPr>
        <p:spPr>
          <a:xfrm>
            <a:off x="4623200" y="15859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Backups / Secondary</a:t>
            </a:r>
            <a:endParaRPr/>
          </a:p>
        </p:txBody>
      </p:sp>
      <p:sp>
        <p:nvSpPr>
          <p:cNvPr id="584" name="Google Shape;584;p53"/>
          <p:cNvSpPr txBox="1"/>
          <p:nvPr/>
        </p:nvSpPr>
        <p:spPr>
          <a:xfrm>
            <a:off x="3986725" y="2599050"/>
            <a:ext cx="9225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 </a:t>
            </a:r>
            <a:endParaRPr/>
          </a:p>
        </p:txBody>
      </p:sp>
      <p:sp>
        <p:nvSpPr>
          <p:cNvPr id="585" name="Google Shape;585;p53"/>
          <p:cNvSpPr txBox="1"/>
          <p:nvPr/>
        </p:nvSpPr>
        <p:spPr>
          <a:xfrm>
            <a:off x="2443275" y="3351575"/>
            <a:ext cx="840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</a:t>
            </a:r>
            <a:endParaRPr/>
          </a:p>
        </p:txBody>
      </p:sp>
      <p:sp>
        <p:nvSpPr>
          <p:cNvPr id="586" name="Google Shape;586;p53"/>
          <p:cNvSpPr txBox="1"/>
          <p:nvPr/>
        </p:nvSpPr>
        <p:spPr>
          <a:xfrm>
            <a:off x="1295825" y="2670075"/>
            <a:ext cx="1329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Management</a:t>
            </a:r>
            <a:endParaRPr/>
          </a:p>
        </p:txBody>
      </p:sp>
      <p:sp>
        <p:nvSpPr>
          <p:cNvPr id="587" name="Google Shape;587;p53"/>
          <p:cNvSpPr txBox="1"/>
          <p:nvPr/>
        </p:nvSpPr>
        <p:spPr>
          <a:xfrm>
            <a:off x="3296900" y="37704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</a:t>
            </a:r>
            <a:endParaRPr/>
          </a:p>
        </p:txBody>
      </p:sp>
      <p:sp>
        <p:nvSpPr>
          <p:cNvPr id="588" name="Google Shape;588;p53"/>
          <p:cNvSpPr txBox="1"/>
          <p:nvPr/>
        </p:nvSpPr>
        <p:spPr>
          <a:xfrm>
            <a:off x="4740175" y="33572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Monitoring</a:t>
            </a:r>
            <a:endParaRPr/>
          </a:p>
        </p:txBody>
      </p:sp>
      <p:sp>
        <p:nvSpPr>
          <p:cNvPr id="589" name="Google Shape;589;p53"/>
          <p:cNvSpPr txBox="1"/>
          <p:nvPr/>
        </p:nvSpPr>
        <p:spPr>
          <a:xfrm>
            <a:off x="2742275" y="14197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of Services</a:t>
            </a:r>
            <a:endParaRPr/>
          </a:p>
        </p:txBody>
      </p:sp>
      <p:graphicFrame>
        <p:nvGraphicFramePr>
          <p:cNvPr id="590" name="Google Shape;590;p53"/>
          <p:cNvGraphicFramePr/>
          <p:nvPr/>
        </p:nvGraphicFramePr>
        <p:xfrm>
          <a:off x="344200" y="421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{F0429DDA-E224-40B8-B5DD-1B64375FF4C2}</a:tableStyleId>
              </a:tblPr>
              <a:tblGrid>
                <a:gridCol w="2078475"/>
                <a:gridCol w="2078475"/>
                <a:gridCol w="2078475"/>
                <a:gridCol w="2078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Genesis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Custom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Product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Commodity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1" name="Google Shape;591;p53"/>
          <p:cNvSpPr txBox="1"/>
          <p:nvPr/>
        </p:nvSpPr>
        <p:spPr>
          <a:xfrm>
            <a:off x="2098575" y="22532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</a:t>
            </a:r>
            <a:endParaRPr/>
          </a:p>
        </p:txBody>
      </p:sp>
      <p:cxnSp>
        <p:nvCxnSpPr>
          <p:cNvPr id="592" name="Google Shape;592;p53"/>
          <p:cNvCxnSpPr>
            <a:stCxn id="580" idx="2"/>
          </p:cNvCxnSpPr>
          <p:nvPr/>
        </p:nvCxnSpPr>
        <p:spPr>
          <a:xfrm flipH="1">
            <a:off x="3701475" y="817950"/>
            <a:ext cx="5904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53"/>
          <p:cNvCxnSpPr/>
          <p:nvPr/>
        </p:nvCxnSpPr>
        <p:spPr>
          <a:xfrm>
            <a:off x="4308725" y="826325"/>
            <a:ext cx="6915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53"/>
          <p:cNvCxnSpPr>
            <a:stCxn id="589" idx="2"/>
          </p:cNvCxnSpPr>
          <p:nvPr/>
        </p:nvCxnSpPr>
        <p:spPr>
          <a:xfrm>
            <a:off x="3315725" y="18751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53"/>
          <p:cNvCxnSpPr/>
          <p:nvPr/>
        </p:nvCxnSpPr>
        <p:spPr>
          <a:xfrm rot="10800000">
            <a:off x="4974875" y="1256350"/>
            <a:ext cx="84300" cy="6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53"/>
          <p:cNvCxnSpPr>
            <a:stCxn id="584" idx="0"/>
          </p:cNvCxnSpPr>
          <p:nvPr/>
        </p:nvCxnSpPr>
        <p:spPr>
          <a:xfrm flipH="1" rot="10800000">
            <a:off x="4447975" y="2006850"/>
            <a:ext cx="577500" cy="5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53"/>
          <p:cNvCxnSpPr>
            <a:stCxn id="585" idx="2"/>
            <a:endCxn id="584" idx="2"/>
          </p:cNvCxnSpPr>
          <p:nvPr/>
        </p:nvCxnSpPr>
        <p:spPr>
          <a:xfrm flipH="1" rot="10800000">
            <a:off x="2863575" y="2799575"/>
            <a:ext cx="1584300" cy="8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53"/>
          <p:cNvCxnSpPr>
            <a:stCxn id="586" idx="2"/>
            <a:endCxn id="584" idx="2"/>
          </p:cNvCxnSpPr>
          <p:nvPr/>
        </p:nvCxnSpPr>
        <p:spPr>
          <a:xfrm flipH="1" rot="10800000">
            <a:off x="1960325" y="2799375"/>
            <a:ext cx="2487600" cy="3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53"/>
          <p:cNvCxnSpPr>
            <a:endCxn id="584" idx="2"/>
          </p:cNvCxnSpPr>
          <p:nvPr/>
        </p:nvCxnSpPr>
        <p:spPr>
          <a:xfrm flipH="1" rot="10800000">
            <a:off x="3608875" y="2799450"/>
            <a:ext cx="839100" cy="11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53"/>
          <p:cNvCxnSpPr>
            <a:stCxn id="588" idx="2"/>
            <a:endCxn id="584" idx="2"/>
          </p:cNvCxnSpPr>
          <p:nvPr/>
        </p:nvCxnSpPr>
        <p:spPr>
          <a:xfrm rot="10800000">
            <a:off x="4447825" y="2799500"/>
            <a:ext cx="865800" cy="10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53"/>
          <p:cNvCxnSpPr/>
          <p:nvPr/>
        </p:nvCxnSpPr>
        <p:spPr>
          <a:xfrm flipH="1" rot="10800000">
            <a:off x="2622350" y="1863525"/>
            <a:ext cx="2428500" cy="6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53"/>
          <p:cNvCxnSpPr/>
          <p:nvPr/>
        </p:nvCxnSpPr>
        <p:spPr>
          <a:xfrm flipH="1" rot="10800000">
            <a:off x="2647650" y="1678000"/>
            <a:ext cx="522900" cy="8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3" name="Google Shape;6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75" y="3707429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125" y="3282829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850" y="2522254"/>
            <a:ext cx="472200" cy="50263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3"/>
          <p:cNvSpPr txBox="1"/>
          <p:nvPr/>
        </p:nvSpPr>
        <p:spPr>
          <a:xfrm>
            <a:off x="5584250" y="30503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storage</a:t>
            </a:r>
            <a:endParaRPr/>
          </a:p>
        </p:txBody>
      </p:sp>
      <p:cxnSp>
        <p:nvCxnSpPr>
          <p:cNvPr id="607" name="Google Shape;607;p53"/>
          <p:cNvCxnSpPr/>
          <p:nvPr/>
        </p:nvCxnSpPr>
        <p:spPr>
          <a:xfrm>
            <a:off x="1720125" y="3094525"/>
            <a:ext cx="41907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8" name="Google Shape;6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925" y="1425154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75" y="400204"/>
            <a:ext cx="472200" cy="50263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3"/>
          <p:cNvSpPr txBox="1"/>
          <p:nvPr/>
        </p:nvSpPr>
        <p:spPr>
          <a:xfrm>
            <a:off x="252950" y="311975"/>
            <a:ext cx="22299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ton"/>
                <a:ea typeface="Anton"/>
                <a:cs typeface="Anton"/>
                <a:sym typeface="Anton"/>
              </a:rPr>
              <a:t>How do WE treat this component vs how does the rest of the industry treat this component?</a:t>
            </a:r>
            <a:endParaRPr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1" name="Google Shape;611;p53"/>
          <p:cNvSpPr/>
          <p:nvPr/>
        </p:nvSpPr>
        <p:spPr>
          <a:xfrm>
            <a:off x="2360950" y="2782550"/>
            <a:ext cx="2875200" cy="17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3"/>
          <p:cNvSpPr/>
          <p:nvPr/>
        </p:nvSpPr>
        <p:spPr>
          <a:xfrm>
            <a:off x="3443125" y="3432475"/>
            <a:ext cx="2181000" cy="17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4"/>
          <p:cNvSpPr txBox="1"/>
          <p:nvPr/>
        </p:nvSpPr>
        <p:spPr>
          <a:xfrm>
            <a:off x="4055775" y="514350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</a:t>
            </a:r>
            <a:endParaRPr/>
          </a:p>
        </p:txBody>
      </p:sp>
      <p:sp>
        <p:nvSpPr>
          <p:cNvPr id="618" name="Google Shape;618;p54"/>
          <p:cNvSpPr txBox="1"/>
          <p:nvPr/>
        </p:nvSpPr>
        <p:spPr>
          <a:xfrm>
            <a:off x="3296900" y="90282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</a:t>
            </a:r>
            <a:endParaRPr/>
          </a:p>
        </p:txBody>
      </p:sp>
      <p:sp>
        <p:nvSpPr>
          <p:cNvPr id="619" name="Google Shape;619;p54"/>
          <p:cNvSpPr txBox="1"/>
          <p:nvPr/>
        </p:nvSpPr>
        <p:spPr>
          <a:xfrm>
            <a:off x="4572000" y="96975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 </a:t>
            </a:r>
            <a:endParaRPr/>
          </a:p>
        </p:txBody>
      </p:sp>
      <p:sp>
        <p:nvSpPr>
          <p:cNvPr id="620" name="Google Shape;620;p54"/>
          <p:cNvSpPr txBox="1"/>
          <p:nvPr/>
        </p:nvSpPr>
        <p:spPr>
          <a:xfrm>
            <a:off x="4623200" y="15859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Backups / Secondary</a:t>
            </a:r>
            <a:endParaRPr/>
          </a:p>
        </p:txBody>
      </p:sp>
      <p:sp>
        <p:nvSpPr>
          <p:cNvPr id="621" name="Google Shape;621;p54"/>
          <p:cNvSpPr txBox="1"/>
          <p:nvPr/>
        </p:nvSpPr>
        <p:spPr>
          <a:xfrm>
            <a:off x="3986725" y="2599050"/>
            <a:ext cx="9225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 </a:t>
            </a:r>
            <a:endParaRPr/>
          </a:p>
        </p:txBody>
      </p:sp>
      <p:sp>
        <p:nvSpPr>
          <p:cNvPr id="622" name="Google Shape;622;p54"/>
          <p:cNvSpPr txBox="1"/>
          <p:nvPr/>
        </p:nvSpPr>
        <p:spPr>
          <a:xfrm>
            <a:off x="2443275" y="3351575"/>
            <a:ext cx="840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</a:t>
            </a:r>
            <a:endParaRPr/>
          </a:p>
        </p:txBody>
      </p:sp>
      <p:sp>
        <p:nvSpPr>
          <p:cNvPr id="623" name="Google Shape;623;p54"/>
          <p:cNvSpPr txBox="1"/>
          <p:nvPr/>
        </p:nvSpPr>
        <p:spPr>
          <a:xfrm>
            <a:off x="1295825" y="2670075"/>
            <a:ext cx="1329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Management</a:t>
            </a:r>
            <a:endParaRPr/>
          </a:p>
        </p:txBody>
      </p:sp>
      <p:sp>
        <p:nvSpPr>
          <p:cNvPr id="624" name="Google Shape;624;p54"/>
          <p:cNvSpPr txBox="1"/>
          <p:nvPr/>
        </p:nvSpPr>
        <p:spPr>
          <a:xfrm>
            <a:off x="3296900" y="37704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</a:t>
            </a:r>
            <a:endParaRPr/>
          </a:p>
        </p:txBody>
      </p:sp>
      <p:sp>
        <p:nvSpPr>
          <p:cNvPr id="625" name="Google Shape;625;p54"/>
          <p:cNvSpPr txBox="1"/>
          <p:nvPr/>
        </p:nvSpPr>
        <p:spPr>
          <a:xfrm>
            <a:off x="4740175" y="33572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Monitoring</a:t>
            </a:r>
            <a:endParaRPr/>
          </a:p>
        </p:txBody>
      </p:sp>
      <p:sp>
        <p:nvSpPr>
          <p:cNvPr id="626" name="Google Shape;626;p54"/>
          <p:cNvSpPr txBox="1"/>
          <p:nvPr/>
        </p:nvSpPr>
        <p:spPr>
          <a:xfrm>
            <a:off x="2742275" y="14197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of Services</a:t>
            </a:r>
            <a:endParaRPr/>
          </a:p>
        </p:txBody>
      </p:sp>
      <p:graphicFrame>
        <p:nvGraphicFramePr>
          <p:cNvPr id="627" name="Google Shape;627;p54"/>
          <p:cNvGraphicFramePr/>
          <p:nvPr/>
        </p:nvGraphicFramePr>
        <p:xfrm>
          <a:off x="344200" y="421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{F0429DDA-E224-40B8-B5DD-1B64375FF4C2}</a:tableStyleId>
              </a:tblPr>
              <a:tblGrid>
                <a:gridCol w="2078475"/>
                <a:gridCol w="2078475"/>
                <a:gridCol w="2078475"/>
                <a:gridCol w="2078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Genesis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Custom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Product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Commodity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8" name="Google Shape;628;p54"/>
          <p:cNvSpPr txBox="1"/>
          <p:nvPr/>
        </p:nvSpPr>
        <p:spPr>
          <a:xfrm>
            <a:off x="2098575" y="22532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</a:t>
            </a:r>
            <a:endParaRPr/>
          </a:p>
        </p:txBody>
      </p:sp>
      <p:cxnSp>
        <p:nvCxnSpPr>
          <p:cNvPr id="629" name="Google Shape;629;p54"/>
          <p:cNvCxnSpPr>
            <a:stCxn id="617" idx="2"/>
          </p:cNvCxnSpPr>
          <p:nvPr/>
        </p:nvCxnSpPr>
        <p:spPr>
          <a:xfrm flipH="1">
            <a:off x="3701475" y="817950"/>
            <a:ext cx="5904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54"/>
          <p:cNvCxnSpPr/>
          <p:nvPr/>
        </p:nvCxnSpPr>
        <p:spPr>
          <a:xfrm>
            <a:off x="4308725" y="826325"/>
            <a:ext cx="6915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54"/>
          <p:cNvCxnSpPr>
            <a:stCxn id="626" idx="2"/>
          </p:cNvCxnSpPr>
          <p:nvPr/>
        </p:nvCxnSpPr>
        <p:spPr>
          <a:xfrm>
            <a:off x="3315725" y="18751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p54"/>
          <p:cNvCxnSpPr/>
          <p:nvPr/>
        </p:nvCxnSpPr>
        <p:spPr>
          <a:xfrm rot="10800000">
            <a:off x="4974875" y="1256350"/>
            <a:ext cx="84300" cy="6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54"/>
          <p:cNvCxnSpPr>
            <a:stCxn id="621" idx="0"/>
          </p:cNvCxnSpPr>
          <p:nvPr/>
        </p:nvCxnSpPr>
        <p:spPr>
          <a:xfrm flipH="1" rot="10800000">
            <a:off x="4447975" y="2006850"/>
            <a:ext cx="577500" cy="5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Google Shape;634;p54"/>
          <p:cNvCxnSpPr>
            <a:stCxn id="622" idx="2"/>
            <a:endCxn id="621" idx="2"/>
          </p:cNvCxnSpPr>
          <p:nvPr/>
        </p:nvCxnSpPr>
        <p:spPr>
          <a:xfrm flipH="1" rot="10800000">
            <a:off x="2863575" y="2799575"/>
            <a:ext cx="1584300" cy="8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>
            <a:stCxn id="623" idx="2"/>
            <a:endCxn id="621" idx="2"/>
          </p:cNvCxnSpPr>
          <p:nvPr/>
        </p:nvCxnSpPr>
        <p:spPr>
          <a:xfrm flipH="1" rot="10800000">
            <a:off x="1960325" y="2799375"/>
            <a:ext cx="2487600" cy="3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>
            <a:endCxn id="621" idx="2"/>
          </p:cNvCxnSpPr>
          <p:nvPr/>
        </p:nvCxnSpPr>
        <p:spPr>
          <a:xfrm flipH="1" rot="10800000">
            <a:off x="3608875" y="2799450"/>
            <a:ext cx="839100" cy="11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>
            <a:stCxn id="625" idx="2"/>
            <a:endCxn id="621" idx="2"/>
          </p:cNvCxnSpPr>
          <p:nvPr/>
        </p:nvCxnSpPr>
        <p:spPr>
          <a:xfrm rot="10800000">
            <a:off x="4447825" y="2799500"/>
            <a:ext cx="865800" cy="10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 flipH="1" rot="10800000">
            <a:off x="2622350" y="1863525"/>
            <a:ext cx="2428500" cy="6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 flipH="1" rot="10800000">
            <a:off x="2647650" y="1678000"/>
            <a:ext cx="522900" cy="8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0" name="Google Shape;6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75" y="3707429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125" y="3282829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850" y="2522254"/>
            <a:ext cx="472200" cy="50263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4"/>
          <p:cNvSpPr txBox="1"/>
          <p:nvPr/>
        </p:nvSpPr>
        <p:spPr>
          <a:xfrm>
            <a:off x="5584250" y="30503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storage</a:t>
            </a:r>
            <a:endParaRPr/>
          </a:p>
        </p:txBody>
      </p:sp>
      <p:cxnSp>
        <p:nvCxnSpPr>
          <p:cNvPr id="644" name="Google Shape;644;p54"/>
          <p:cNvCxnSpPr/>
          <p:nvPr/>
        </p:nvCxnSpPr>
        <p:spPr>
          <a:xfrm>
            <a:off x="1720125" y="3094525"/>
            <a:ext cx="41907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5" name="Google Shape;6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925" y="1425154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75" y="400204"/>
            <a:ext cx="472200" cy="50263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4"/>
          <p:cNvSpPr/>
          <p:nvPr/>
        </p:nvSpPr>
        <p:spPr>
          <a:xfrm>
            <a:off x="2360950" y="2782550"/>
            <a:ext cx="2875200" cy="17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4"/>
          <p:cNvSpPr/>
          <p:nvPr/>
        </p:nvSpPr>
        <p:spPr>
          <a:xfrm>
            <a:off x="3443125" y="3432475"/>
            <a:ext cx="2181000" cy="17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4"/>
          <p:cNvSpPr/>
          <p:nvPr/>
        </p:nvSpPr>
        <p:spPr>
          <a:xfrm>
            <a:off x="3296900" y="3651050"/>
            <a:ext cx="865800" cy="6492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5"/>
          <p:cNvSpPr txBox="1"/>
          <p:nvPr/>
        </p:nvSpPr>
        <p:spPr>
          <a:xfrm>
            <a:off x="4055775" y="514350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</a:t>
            </a:r>
            <a:endParaRPr/>
          </a:p>
        </p:txBody>
      </p:sp>
      <p:sp>
        <p:nvSpPr>
          <p:cNvPr id="655" name="Google Shape;655;p55"/>
          <p:cNvSpPr txBox="1"/>
          <p:nvPr/>
        </p:nvSpPr>
        <p:spPr>
          <a:xfrm>
            <a:off x="3296900" y="90282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</a:t>
            </a:r>
            <a:endParaRPr/>
          </a:p>
        </p:txBody>
      </p:sp>
      <p:sp>
        <p:nvSpPr>
          <p:cNvPr id="656" name="Google Shape;656;p55"/>
          <p:cNvSpPr txBox="1"/>
          <p:nvPr/>
        </p:nvSpPr>
        <p:spPr>
          <a:xfrm>
            <a:off x="4572000" y="96975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 </a:t>
            </a:r>
            <a:endParaRPr/>
          </a:p>
        </p:txBody>
      </p:sp>
      <p:sp>
        <p:nvSpPr>
          <p:cNvPr id="657" name="Google Shape;657;p55"/>
          <p:cNvSpPr txBox="1"/>
          <p:nvPr/>
        </p:nvSpPr>
        <p:spPr>
          <a:xfrm>
            <a:off x="4623200" y="15859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Backups / Secondary</a:t>
            </a:r>
            <a:endParaRPr/>
          </a:p>
        </p:txBody>
      </p:sp>
      <p:sp>
        <p:nvSpPr>
          <p:cNvPr id="658" name="Google Shape;658;p55"/>
          <p:cNvSpPr txBox="1"/>
          <p:nvPr/>
        </p:nvSpPr>
        <p:spPr>
          <a:xfrm>
            <a:off x="3986725" y="2599050"/>
            <a:ext cx="9225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 </a:t>
            </a:r>
            <a:endParaRPr/>
          </a:p>
        </p:txBody>
      </p:sp>
      <p:sp>
        <p:nvSpPr>
          <p:cNvPr id="659" name="Google Shape;659;p55"/>
          <p:cNvSpPr txBox="1"/>
          <p:nvPr/>
        </p:nvSpPr>
        <p:spPr>
          <a:xfrm>
            <a:off x="2443275" y="3351575"/>
            <a:ext cx="840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</a:t>
            </a:r>
            <a:endParaRPr/>
          </a:p>
        </p:txBody>
      </p:sp>
      <p:sp>
        <p:nvSpPr>
          <p:cNvPr id="660" name="Google Shape;660;p55"/>
          <p:cNvSpPr txBox="1"/>
          <p:nvPr/>
        </p:nvSpPr>
        <p:spPr>
          <a:xfrm>
            <a:off x="1295825" y="2670075"/>
            <a:ext cx="1329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Management</a:t>
            </a:r>
            <a:endParaRPr/>
          </a:p>
        </p:txBody>
      </p:sp>
      <p:sp>
        <p:nvSpPr>
          <p:cNvPr id="661" name="Google Shape;661;p55"/>
          <p:cNvSpPr txBox="1"/>
          <p:nvPr/>
        </p:nvSpPr>
        <p:spPr>
          <a:xfrm>
            <a:off x="3296900" y="37704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</a:t>
            </a:r>
            <a:endParaRPr/>
          </a:p>
        </p:txBody>
      </p:sp>
      <p:sp>
        <p:nvSpPr>
          <p:cNvPr id="662" name="Google Shape;662;p55"/>
          <p:cNvSpPr txBox="1"/>
          <p:nvPr/>
        </p:nvSpPr>
        <p:spPr>
          <a:xfrm>
            <a:off x="4740175" y="33572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Monitoring</a:t>
            </a:r>
            <a:endParaRPr/>
          </a:p>
        </p:txBody>
      </p:sp>
      <p:sp>
        <p:nvSpPr>
          <p:cNvPr id="663" name="Google Shape;663;p55"/>
          <p:cNvSpPr txBox="1"/>
          <p:nvPr/>
        </p:nvSpPr>
        <p:spPr>
          <a:xfrm>
            <a:off x="2742275" y="14197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of Services</a:t>
            </a:r>
            <a:endParaRPr/>
          </a:p>
        </p:txBody>
      </p:sp>
      <p:graphicFrame>
        <p:nvGraphicFramePr>
          <p:cNvPr id="664" name="Google Shape;664;p55"/>
          <p:cNvGraphicFramePr/>
          <p:nvPr/>
        </p:nvGraphicFramePr>
        <p:xfrm>
          <a:off x="344200" y="421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{F0429DDA-E224-40B8-B5DD-1B64375FF4C2}</a:tableStyleId>
              </a:tblPr>
              <a:tblGrid>
                <a:gridCol w="2078475"/>
                <a:gridCol w="2078475"/>
                <a:gridCol w="2078475"/>
                <a:gridCol w="2078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Genesis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Custom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Product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Commodity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5" name="Google Shape;665;p55"/>
          <p:cNvSpPr txBox="1"/>
          <p:nvPr/>
        </p:nvSpPr>
        <p:spPr>
          <a:xfrm>
            <a:off x="2098575" y="22532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</a:t>
            </a:r>
            <a:endParaRPr/>
          </a:p>
        </p:txBody>
      </p:sp>
      <p:cxnSp>
        <p:nvCxnSpPr>
          <p:cNvPr id="666" name="Google Shape;666;p55"/>
          <p:cNvCxnSpPr>
            <a:stCxn id="654" idx="2"/>
          </p:cNvCxnSpPr>
          <p:nvPr/>
        </p:nvCxnSpPr>
        <p:spPr>
          <a:xfrm flipH="1">
            <a:off x="3701475" y="817950"/>
            <a:ext cx="5904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55"/>
          <p:cNvCxnSpPr/>
          <p:nvPr/>
        </p:nvCxnSpPr>
        <p:spPr>
          <a:xfrm>
            <a:off x="4308725" y="826325"/>
            <a:ext cx="6915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55"/>
          <p:cNvCxnSpPr>
            <a:stCxn id="663" idx="2"/>
          </p:cNvCxnSpPr>
          <p:nvPr/>
        </p:nvCxnSpPr>
        <p:spPr>
          <a:xfrm>
            <a:off x="3315725" y="18751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55"/>
          <p:cNvCxnSpPr/>
          <p:nvPr/>
        </p:nvCxnSpPr>
        <p:spPr>
          <a:xfrm rot="10800000">
            <a:off x="4974875" y="1256350"/>
            <a:ext cx="84300" cy="6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55"/>
          <p:cNvCxnSpPr>
            <a:stCxn id="658" idx="0"/>
          </p:cNvCxnSpPr>
          <p:nvPr/>
        </p:nvCxnSpPr>
        <p:spPr>
          <a:xfrm flipH="1" rot="10800000">
            <a:off x="4447975" y="2006850"/>
            <a:ext cx="577500" cy="5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55"/>
          <p:cNvCxnSpPr>
            <a:stCxn id="659" idx="2"/>
            <a:endCxn id="658" idx="2"/>
          </p:cNvCxnSpPr>
          <p:nvPr/>
        </p:nvCxnSpPr>
        <p:spPr>
          <a:xfrm flipH="1" rot="10800000">
            <a:off x="2863575" y="2799575"/>
            <a:ext cx="1584300" cy="8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55"/>
          <p:cNvCxnSpPr>
            <a:stCxn id="660" idx="2"/>
            <a:endCxn id="658" idx="2"/>
          </p:cNvCxnSpPr>
          <p:nvPr/>
        </p:nvCxnSpPr>
        <p:spPr>
          <a:xfrm flipH="1" rot="10800000">
            <a:off x="1960325" y="2799375"/>
            <a:ext cx="2487600" cy="3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55"/>
          <p:cNvCxnSpPr>
            <a:endCxn id="658" idx="2"/>
          </p:cNvCxnSpPr>
          <p:nvPr/>
        </p:nvCxnSpPr>
        <p:spPr>
          <a:xfrm flipH="1" rot="10800000">
            <a:off x="3608875" y="2799450"/>
            <a:ext cx="839100" cy="11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>
            <a:stCxn id="662" idx="2"/>
            <a:endCxn id="658" idx="2"/>
          </p:cNvCxnSpPr>
          <p:nvPr/>
        </p:nvCxnSpPr>
        <p:spPr>
          <a:xfrm rot="10800000">
            <a:off x="4447825" y="2799500"/>
            <a:ext cx="865800" cy="10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flipH="1" rot="10800000">
            <a:off x="2622350" y="1863525"/>
            <a:ext cx="2428500" cy="6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 flipH="1" rot="10800000">
            <a:off x="2647650" y="1678000"/>
            <a:ext cx="522900" cy="8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7" name="Google Shape;6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75" y="3707429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125" y="3282829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850" y="2522254"/>
            <a:ext cx="472200" cy="50263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5"/>
          <p:cNvSpPr txBox="1"/>
          <p:nvPr/>
        </p:nvSpPr>
        <p:spPr>
          <a:xfrm>
            <a:off x="5584250" y="30503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storage</a:t>
            </a:r>
            <a:endParaRPr/>
          </a:p>
        </p:txBody>
      </p:sp>
      <p:cxnSp>
        <p:nvCxnSpPr>
          <p:cNvPr id="681" name="Google Shape;681;p55"/>
          <p:cNvCxnSpPr/>
          <p:nvPr/>
        </p:nvCxnSpPr>
        <p:spPr>
          <a:xfrm>
            <a:off x="1720125" y="3094525"/>
            <a:ext cx="41907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2" name="Google Shape;6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925" y="1425154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75" y="400204"/>
            <a:ext cx="472200" cy="50263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5"/>
          <p:cNvSpPr/>
          <p:nvPr/>
        </p:nvSpPr>
        <p:spPr>
          <a:xfrm>
            <a:off x="2360950" y="2782550"/>
            <a:ext cx="2875200" cy="17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5"/>
          <p:cNvSpPr/>
          <p:nvPr/>
        </p:nvSpPr>
        <p:spPr>
          <a:xfrm>
            <a:off x="3443125" y="3432475"/>
            <a:ext cx="2181000" cy="17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5"/>
          <p:cNvSpPr/>
          <p:nvPr/>
        </p:nvSpPr>
        <p:spPr>
          <a:xfrm>
            <a:off x="3296900" y="3651050"/>
            <a:ext cx="865800" cy="6492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7" name="Google Shape;68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94" y="3125469"/>
            <a:ext cx="1071575" cy="10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6"/>
          <p:cNvSpPr txBox="1"/>
          <p:nvPr/>
        </p:nvSpPr>
        <p:spPr>
          <a:xfrm>
            <a:off x="4055775" y="514350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</a:t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3296900" y="90282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</a:t>
            </a:r>
            <a:endParaRPr/>
          </a:p>
        </p:txBody>
      </p:sp>
      <p:sp>
        <p:nvSpPr>
          <p:cNvPr id="694" name="Google Shape;694;p56"/>
          <p:cNvSpPr txBox="1"/>
          <p:nvPr/>
        </p:nvSpPr>
        <p:spPr>
          <a:xfrm>
            <a:off x="4572000" y="96975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 </a:t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4623200" y="15859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Backups / Secondary</a:t>
            </a:r>
            <a:endParaRPr/>
          </a:p>
        </p:txBody>
      </p:sp>
      <p:sp>
        <p:nvSpPr>
          <p:cNvPr id="696" name="Google Shape;696;p56"/>
          <p:cNvSpPr txBox="1"/>
          <p:nvPr/>
        </p:nvSpPr>
        <p:spPr>
          <a:xfrm>
            <a:off x="3986725" y="2599050"/>
            <a:ext cx="9225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 </a:t>
            </a:r>
            <a:endParaRPr/>
          </a:p>
        </p:txBody>
      </p:sp>
      <p:sp>
        <p:nvSpPr>
          <p:cNvPr id="697" name="Google Shape;697;p56"/>
          <p:cNvSpPr txBox="1"/>
          <p:nvPr/>
        </p:nvSpPr>
        <p:spPr>
          <a:xfrm>
            <a:off x="2443275" y="3351575"/>
            <a:ext cx="840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</a:t>
            </a:r>
            <a:endParaRPr/>
          </a:p>
        </p:txBody>
      </p:sp>
      <p:sp>
        <p:nvSpPr>
          <p:cNvPr id="698" name="Google Shape;698;p56"/>
          <p:cNvSpPr txBox="1"/>
          <p:nvPr/>
        </p:nvSpPr>
        <p:spPr>
          <a:xfrm>
            <a:off x="1295825" y="2670075"/>
            <a:ext cx="1329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Management</a:t>
            </a:r>
            <a:endParaRPr/>
          </a:p>
        </p:txBody>
      </p:sp>
      <p:sp>
        <p:nvSpPr>
          <p:cNvPr id="699" name="Google Shape;699;p56"/>
          <p:cNvSpPr txBox="1"/>
          <p:nvPr/>
        </p:nvSpPr>
        <p:spPr>
          <a:xfrm>
            <a:off x="3296900" y="37704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</a:t>
            </a:r>
            <a:endParaRPr/>
          </a:p>
        </p:txBody>
      </p:sp>
      <p:sp>
        <p:nvSpPr>
          <p:cNvPr id="700" name="Google Shape;700;p56"/>
          <p:cNvSpPr txBox="1"/>
          <p:nvPr/>
        </p:nvSpPr>
        <p:spPr>
          <a:xfrm>
            <a:off x="4740175" y="33572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Monitoring</a:t>
            </a:r>
            <a:endParaRPr/>
          </a:p>
        </p:txBody>
      </p:sp>
      <p:sp>
        <p:nvSpPr>
          <p:cNvPr id="701" name="Google Shape;701;p56"/>
          <p:cNvSpPr txBox="1"/>
          <p:nvPr/>
        </p:nvSpPr>
        <p:spPr>
          <a:xfrm>
            <a:off x="2742275" y="14197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of Services</a:t>
            </a:r>
            <a:endParaRPr/>
          </a:p>
        </p:txBody>
      </p:sp>
      <p:graphicFrame>
        <p:nvGraphicFramePr>
          <p:cNvPr id="702" name="Google Shape;702;p56"/>
          <p:cNvGraphicFramePr/>
          <p:nvPr/>
        </p:nvGraphicFramePr>
        <p:xfrm>
          <a:off x="344200" y="421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{F0429DDA-E224-40B8-B5DD-1B64375FF4C2}</a:tableStyleId>
              </a:tblPr>
              <a:tblGrid>
                <a:gridCol w="2078475"/>
                <a:gridCol w="2078475"/>
                <a:gridCol w="2078475"/>
                <a:gridCol w="2078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Genesis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Custom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Product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Commodity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03" name="Google Shape;703;p56"/>
          <p:cNvSpPr txBox="1"/>
          <p:nvPr/>
        </p:nvSpPr>
        <p:spPr>
          <a:xfrm>
            <a:off x="2098575" y="22532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</a:t>
            </a:r>
            <a:endParaRPr/>
          </a:p>
        </p:txBody>
      </p:sp>
      <p:cxnSp>
        <p:nvCxnSpPr>
          <p:cNvPr id="704" name="Google Shape;704;p56"/>
          <p:cNvCxnSpPr>
            <a:stCxn id="692" idx="2"/>
          </p:cNvCxnSpPr>
          <p:nvPr/>
        </p:nvCxnSpPr>
        <p:spPr>
          <a:xfrm flipH="1">
            <a:off x="3701475" y="817950"/>
            <a:ext cx="5904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56"/>
          <p:cNvCxnSpPr/>
          <p:nvPr/>
        </p:nvCxnSpPr>
        <p:spPr>
          <a:xfrm>
            <a:off x="4308725" y="826325"/>
            <a:ext cx="6915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56"/>
          <p:cNvCxnSpPr>
            <a:stCxn id="701" idx="2"/>
          </p:cNvCxnSpPr>
          <p:nvPr/>
        </p:nvCxnSpPr>
        <p:spPr>
          <a:xfrm>
            <a:off x="3315725" y="18751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56"/>
          <p:cNvCxnSpPr/>
          <p:nvPr/>
        </p:nvCxnSpPr>
        <p:spPr>
          <a:xfrm rot="10800000">
            <a:off x="4974875" y="1256350"/>
            <a:ext cx="84300" cy="6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8" name="Google Shape;708;p56"/>
          <p:cNvCxnSpPr>
            <a:stCxn id="696" idx="0"/>
          </p:cNvCxnSpPr>
          <p:nvPr/>
        </p:nvCxnSpPr>
        <p:spPr>
          <a:xfrm flipH="1" rot="10800000">
            <a:off x="4447975" y="2006850"/>
            <a:ext cx="577500" cy="5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9" name="Google Shape;709;p56"/>
          <p:cNvCxnSpPr>
            <a:stCxn id="697" idx="2"/>
            <a:endCxn id="696" idx="2"/>
          </p:cNvCxnSpPr>
          <p:nvPr/>
        </p:nvCxnSpPr>
        <p:spPr>
          <a:xfrm flipH="1" rot="10800000">
            <a:off x="2863575" y="2799575"/>
            <a:ext cx="1584300" cy="8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0" name="Google Shape;710;p56"/>
          <p:cNvCxnSpPr>
            <a:stCxn id="698" idx="2"/>
            <a:endCxn id="696" idx="2"/>
          </p:cNvCxnSpPr>
          <p:nvPr/>
        </p:nvCxnSpPr>
        <p:spPr>
          <a:xfrm flipH="1" rot="10800000">
            <a:off x="1960325" y="2799375"/>
            <a:ext cx="2487600" cy="3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56"/>
          <p:cNvCxnSpPr>
            <a:endCxn id="696" idx="2"/>
          </p:cNvCxnSpPr>
          <p:nvPr/>
        </p:nvCxnSpPr>
        <p:spPr>
          <a:xfrm flipH="1" rot="10800000">
            <a:off x="3608875" y="2799450"/>
            <a:ext cx="839100" cy="11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56"/>
          <p:cNvCxnSpPr>
            <a:stCxn id="700" idx="2"/>
            <a:endCxn id="696" idx="2"/>
          </p:cNvCxnSpPr>
          <p:nvPr/>
        </p:nvCxnSpPr>
        <p:spPr>
          <a:xfrm rot="10800000">
            <a:off x="4447825" y="2799500"/>
            <a:ext cx="865800" cy="10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56"/>
          <p:cNvCxnSpPr/>
          <p:nvPr/>
        </p:nvCxnSpPr>
        <p:spPr>
          <a:xfrm flipH="1" rot="10800000">
            <a:off x="2622350" y="1863525"/>
            <a:ext cx="2428500" cy="6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56"/>
          <p:cNvCxnSpPr/>
          <p:nvPr/>
        </p:nvCxnSpPr>
        <p:spPr>
          <a:xfrm flipH="1" rot="10800000">
            <a:off x="2647650" y="1678000"/>
            <a:ext cx="522900" cy="8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5" name="Google Shape;7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75" y="3707429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125" y="3282829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850" y="2522254"/>
            <a:ext cx="472200" cy="50263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6"/>
          <p:cNvSpPr txBox="1"/>
          <p:nvPr/>
        </p:nvSpPr>
        <p:spPr>
          <a:xfrm>
            <a:off x="5584250" y="30503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storage</a:t>
            </a:r>
            <a:endParaRPr/>
          </a:p>
        </p:txBody>
      </p:sp>
      <p:cxnSp>
        <p:nvCxnSpPr>
          <p:cNvPr id="719" name="Google Shape;719;p56"/>
          <p:cNvCxnSpPr/>
          <p:nvPr/>
        </p:nvCxnSpPr>
        <p:spPr>
          <a:xfrm>
            <a:off x="1720125" y="3094525"/>
            <a:ext cx="41907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0" name="Google Shape;72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925" y="1425154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75" y="400204"/>
            <a:ext cx="472200" cy="50263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6"/>
          <p:cNvSpPr/>
          <p:nvPr/>
        </p:nvSpPr>
        <p:spPr>
          <a:xfrm>
            <a:off x="2360950" y="2782550"/>
            <a:ext cx="2875200" cy="17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6"/>
          <p:cNvSpPr/>
          <p:nvPr/>
        </p:nvSpPr>
        <p:spPr>
          <a:xfrm>
            <a:off x="3443125" y="3432475"/>
            <a:ext cx="2181000" cy="17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6"/>
          <p:cNvSpPr/>
          <p:nvPr/>
        </p:nvSpPr>
        <p:spPr>
          <a:xfrm>
            <a:off x="3296900" y="3651050"/>
            <a:ext cx="865800" cy="6492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6"/>
          <p:cNvSpPr/>
          <p:nvPr/>
        </p:nvSpPr>
        <p:spPr>
          <a:xfrm>
            <a:off x="311975" y="244525"/>
            <a:ext cx="2605500" cy="1231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Hey friend! How are you doing secrets management?</a:t>
            </a:r>
            <a:endParaRPr sz="16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7"/>
          <p:cNvSpPr txBox="1"/>
          <p:nvPr/>
        </p:nvSpPr>
        <p:spPr>
          <a:xfrm>
            <a:off x="4055775" y="514350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</a:t>
            </a:r>
            <a:endParaRPr/>
          </a:p>
        </p:txBody>
      </p:sp>
      <p:sp>
        <p:nvSpPr>
          <p:cNvPr id="731" name="Google Shape;731;p57"/>
          <p:cNvSpPr txBox="1"/>
          <p:nvPr/>
        </p:nvSpPr>
        <p:spPr>
          <a:xfrm>
            <a:off x="3296900" y="90282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</a:t>
            </a:r>
            <a:endParaRPr/>
          </a:p>
        </p:txBody>
      </p:sp>
      <p:sp>
        <p:nvSpPr>
          <p:cNvPr id="732" name="Google Shape;732;p57"/>
          <p:cNvSpPr txBox="1"/>
          <p:nvPr/>
        </p:nvSpPr>
        <p:spPr>
          <a:xfrm>
            <a:off x="4572000" y="96975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 </a:t>
            </a:r>
            <a:endParaRPr/>
          </a:p>
        </p:txBody>
      </p:sp>
      <p:sp>
        <p:nvSpPr>
          <p:cNvPr id="733" name="Google Shape;733;p57"/>
          <p:cNvSpPr txBox="1"/>
          <p:nvPr/>
        </p:nvSpPr>
        <p:spPr>
          <a:xfrm>
            <a:off x="4623200" y="15859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Backups / Secondary</a:t>
            </a:r>
            <a:endParaRPr/>
          </a:p>
        </p:txBody>
      </p:sp>
      <p:sp>
        <p:nvSpPr>
          <p:cNvPr id="734" name="Google Shape;734;p57"/>
          <p:cNvSpPr txBox="1"/>
          <p:nvPr/>
        </p:nvSpPr>
        <p:spPr>
          <a:xfrm>
            <a:off x="3986725" y="2599050"/>
            <a:ext cx="9225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 </a:t>
            </a:r>
            <a:endParaRPr/>
          </a:p>
        </p:txBody>
      </p:sp>
      <p:sp>
        <p:nvSpPr>
          <p:cNvPr id="735" name="Google Shape;735;p57"/>
          <p:cNvSpPr txBox="1"/>
          <p:nvPr/>
        </p:nvSpPr>
        <p:spPr>
          <a:xfrm>
            <a:off x="2443275" y="3351575"/>
            <a:ext cx="840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</a:t>
            </a:r>
            <a:endParaRPr/>
          </a:p>
        </p:txBody>
      </p:sp>
      <p:sp>
        <p:nvSpPr>
          <p:cNvPr id="736" name="Google Shape;736;p57"/>
          <p:cNvSpPr txBox="1"/>
          <p:nvPr/>
        </p:nvSpPr>
        <p:spPr>
          <a:xfrm>
            <a:off x="1295825" y="2670075"/>
            <a:ext cx="1329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Management</a:t>
            </a:r>
            <a:endParaRPr/>
          </a:p>
        </p:txBody>
      </p:sp>
      <p:sp>
        <p:nvSpPr>
          <p:cNvPr id="737" name="Google Shape;737;p57"/>
          <p:cNvSpPr txBox="1"/>
          <p:nvPr/>
        </p:nvSpPr>
        <p:spPr>
          <a:xfrm>
            <a:off x="3296900" y="37704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</a:t>
            </a:r>
            <a:endParaRPr/>
          </a:p>
        </p:txBody>
      </p:sp>
      <p:sp>
        <p:nvSpPr>
          <p:cNvPr id="738" name="Google Shape;738;p57"/>
          <p:cNvSpPr txBox="1"/>
          <p:nvPr/>
        </p:nvSpPr>
        <p:spPr>
          <a:xfrm>
            <a:off x="4740175" y="33572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Monitoring</a:t>
            </a:r>
            <a:endParaRPr/>
          </a:p>
        </p:txBody>
      </p:sp>
      <p:sp>
        <p:nvSpPr>
          <p:cNvPr id="739" name="Google Shape;739;p57"/>
          <p:cNvSpPr txBox="1"/>
          <p:nvPr/>
        </p:nvSpPr>
        <p:spPr>
          <a:xfrm>
            <a:off x="2742275" y="14197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of Services</a:t>
            </a:r>
            <a:endParaRPr/>
          </a:p>
        </p:txBody>
      </p:sp>
      <p:graphicFrame>
        <p:nvGraphicFramePr>
          <p:cNvPr id="740" name="Google Shape;740;p57"/>
          <p:cNvGraphicFramePr/>
          <p:nvPr/>
        </p:nvGraphicFramePr>
        <p:xfrm>
          <a:off x="344200" y="421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{F0429DDA-E224-40B8-B5DD-1B64375FF4C2}</a:tableStyleId>
              </a:tblPr>
              <a:tblGrid>
                <a:gridCol w="2078475"/>
                <a:gridCol w="2078475"/>
                <a:gridCol w="2078475"/>
                <a:gridCol w="2078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Genesis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Custom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Product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Commodity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1" name="Google Shape;741;p57"/>
          <p:cNvSpPr txBox="1"/>
          <p:nvPr/>
        </p:nvSpPr>
        <p:spPr>
          <a:xfrm>
            <a:off x="2098575" y="22532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</a:t>
            </a:r>
            <a:endParaRPr/>
          </a:p>
        </p:txBody>
      </p:sp>
      <p:cxnSp>
        <p:nvCxnSpPr>
          <p:cNvPr id="742" name="Google Shape;742;p57"/>
          <p:cNvCxnSpPr>
            <a:stCxn id="730" idx="2"/>
          </p:cNvCxnSpPr>
          <p:nvPr/>
        </p:nvCxnSpPr>
        <p:spPr>
          <a:xfrm flipH="1">
            <a:off x="3701475" y="817950"/>
            <a:ext cx="5904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3" name="Google Shape;743;p57"/>
          <p:cNvCxnSpPr/>
          <p:nvPr/>
        </p:nvCxnSpPr>
        <p:spPr>
          <a:xfrm>
            <a:off x="4308725" y="826325"/>
            <a:ext cx="6915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4" name="Google Shape;744;p57"/>
          <p:cNvCxnSpPr>
            <a:stCxn id="739" idx="2"/>
          </p:cNvCxnSpPr>
          <p:nvPr/>
        </p:nvCxnSpPr>
        <p:spPr>
          <a:xfrm>
            <a:off x="3315725" y="18751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5" name="Google Shape;745;p57"/>
          <p:cNvCxnSpPr/>
          <p:nvPr/>
        </p:nvCxnSpPr>
        <p:spPr>
          <a:xfrm rot="10800000">
            <a:off x="4974875" y="1256350"/>
            <a:ext cx="84300" cy="6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Google Shape;746;p57"/>
          <p:cNvCxnSpPr>
            <a:stCxn id="734" idx="0"/>
          </p:cNvCxnSpPr>
          <p:nvPr/>
        </p:nvCxnSpPr>
        <p:spPr>
          <a:xfrm flipH="1" rot="10800000">
            <a:off x="4447975" y="2006850"/>
            <a:ext cx="577500" cy="5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7"/>
          <p:cNvCxnSpPr>
            <a:stCxn id="735" idx="2"/>
            <a:endCxn id="734" idx="2"/>
          </p:cNvCxnSpPr>
          <p:nvPr/>
        </p:nvCxnSpPr>
        <p:spPr>
          <a:xfrm flipH="1" rot="10800000">
            <a:off x="2863575" y="2799575"/>
            <a:ext cx="1584300" cy="8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57"/>
          <p:cNvCxnSpPr>
            <a:stCxn id="736" idx="2"/>
            <a:endCxn id="734" idx="2"/>
          </p:cNvCxnSpPr>
          <p:nvPr/>
        </p:nvCxnSpPr>
        <p:spPr>
          <a:xfrm flipH="1" rot="10800000">
            <a:off x="1960325" y="2799375"/>
            <a:ext cx="2487600" cy="3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" name="Google Shape;749;p57"/>
          <p:cNvCxnSpPr>
            <a:endCxn id="734" idx="2"/>
          </p:cNvCxnSpPr>
          <p:nvPr/>
        </p:nvCxnSpPr>
        <p:spPr>
          <a:xfrm flipH="1" rot="10800000">
            <a:off x="3608875" y="2799450"/>
            <a:ext cx="839100" cy="11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" name="Google Shape;750;p57"/>
          <p:cNvCxnSpPr>
            <a:stCxn id="738" idx="2"/>
            <a:endCxn id="734" idx="2"/>
          </p:cNvCxnSpPr>
          <p:nvPr/>
        </p:nvCxnSpPr>
        <p:spPr>
          <a:xfrm rot="10800000">
            <a:off x="4447825" y="2799500"/>
            <a:ext cx="865800" cy="10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57"/>
          <p:cNvCxnSpPr/>
          <p:nvPr/>
        </p:nvCxnSpPr>
        <p:spPr>
          <a:xfrm flipH="1" rot="10800000">
            <a:off x="2622350" y="1863525"/>
            <a:ext cx="2428500" cy="6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57"/>
          <p:cNvCxnSpPr/>
          <p:nvPr/>
        </p:nvCxnSpPr>
        <p:spPr>
          <a:xfrm flipH="1" rot="10800000">
            <a:off x="2647650" y="1678000"/>
            <a:ext cx="522900" cy="8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3" name="Google Shape;75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75" y="3707429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125" y="3282829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850" y="2522254"/>
            <a:ext cx="472200" cy="50263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7"/>
          <p:cNvSpPr txBox="1"/>
          <p:nvPr/>
        </p:nvSpPr>
        <p:spPr>
          <a:xfrm>
            <a:off x="5584250" y="30503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storage</a:t>
            </a:r>
            <a:endParaRPr/>
          </a:p>
        </p:txBody>
      </p:sp>
      <p:cxnSp>
        <p:nvCxnSpPr>
          <p:cNvPr id="757" name="Google Shape;757;p57"/>
          <p:cNvCxnSpPr/>
          <p:nvPr/>
        </p:nvCxnSpPr>
        <p:spPr>
          <a:xfrm>
            <a:off x="1720125" y="3094525"/>
            <a:ext cx="41907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8" name="Google Shape;7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925" y="1425154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75" y="400204"/>
            <a:ext cx="472200" cy="50263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57"/>
          <p:cNvSpPr/>
          <p:nvPr/>
        </p:nvSpPr>
        <p:spPr>
          <a:xfrm>
            <a:off x="2360950" y="2782550"/>
            <a:ext cx="2875200" cy="17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57"/>
          <p:cNvSpPr/>
          <p:nvPr/>
        </p:nvSpPr>
        <p:spPr>
          <a:xfrm>
            <a:off x="3443125" y="3432475"/>
            <a:ext cx="2181000" cy="17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7"/>
          <p:cNvSpPr/>
          <p:nvPr/>
        </p:nvSpPr>
        <p:spPr>
          <a:xfrm>
            <a:off x="3296900" y="3651050"/>
            <a:ext cx="865800" cy="6492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3" name="Google Shape;76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94" y="3125469"/>
            <a:ext cx="1071575" cy="10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8"/>
          <p:cNvSpPr txBox="1"/>
          <p:nvPr/>
        </p:nvSpPr>
        <p:spPr>
          <a:xfrm>
            <a:off x="4055775" y="514350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</a:t>
            </a:r>
            <a:endParaRPr/>
          </a:p>
        </p:txBody>
      </p:sp>
      <p:sp>
        <p:nvSpPr>
          <p:cNvPr id="769" name="Google Shape;769;p58"/>
          <p:cNvSpPr txBox="1"/>
          <p:nvPr/>
        </p:nvSpPr>
        <p:spPr>
          <a:xfrm>
            <a:off x="3296900" y="90282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</a:t>
            </a:r>
            <a:endParaRPr/>
          </a:p>
        </p:txBody>
      </p:sp>
      <p:sp>
        <p:nvSpPr>
          <p:cNvPr id="770" name="Google Shape;770;p58"/>
          <p:cNvSpPr txBox="1"/>
          <p:nvPr/>
        </p:nvSpPr>
        <p:spPr>
          <a:xfrm>
            <a:off x="4572000" y="96975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 </a:t>
            </a:r>
            <a:endParaRPr/>
          </a:p>
        </p:txBody>
      </p:sp>
      <p:sp>
        <p:nvSpPr>
          <p:cNvPr id="771" name="Google Shape;771;p58"/>
          <p:cNvSpPr txBox="1"/>
          <p:nvPr/>
        </p:nvSpPr>
        <p:spPr>
          <a:xfrm>
            <a:off x="4623200" y="15859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Backups / Secondary</a:t>
            </a:r>
            <a:endParaRPr/>
          </a:p>
        </p:txBody>
      </p:sp>
      <p:sp>
        <p:nvSpPr>
          <p:cNvPr id="772" name="Google Shape;772;p58"/>
          <p:cNvSpPr txBox="1"/>
          <p:nvPr/>
        </p:nvSpPr>
        <p:spPr>
          <a:xfrm>
            <a:off x="3986725" y="2599050"/>
            <a:ext cx="9225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 </a:t>
            </a:r>
            <a:endParaRPr/>
          </a:p>
        </p:txBody>
      </p:sp>
      <p:sp>
        <p:nvSpPr>
          <p:cNvPr id="773" name="Google Shape;773;p58"/>
          <p:cNvSpPr txBox="1"/>
          <p:nvPr/>
        </p:nvSpPr>
        <p:spPr>
          <a:xfrm>
            <a:off x="2443275" y="3351575"/>
            <a:ext cx="840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</a:t>
            </a:r>
            <a:endParaRPr/>
          </a:p>
        </p:txBody>
      </p:sp>
      <p:sp>
        <p:nvSpPr>
          <p:cNvPr id="774" name="Google Shape;774;p58"/>
          <p:cNvSpPr txBox="1"/>
          <p:nvPr/>
        </p:nvSpPr>
        <p:spPr>
          <a:xfrm>
            <a:off x="1295825" y="2670075"/>
            <a:ext cx="1329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Management</a:t>
            </a:r>
            <a:endParaRPr/>
          </a:p>
        </p:txBody>
      </p:sp>
      <p:sp>
        <p:nvSpPr>
          <p:cNvPr id="775" name="Google Shape;775;p58"/>
          <p:cNvSpPr txBox="1"/>
          <p:nvPr/>
        </p:nvSpPr>
        <p:spPr>
          <a:xfrm>
            <a:off x="3296900" y="37704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</a:t>
            </a:r>
            <a:endParaRPr/>
          </a:p>
        </p:txBody>
      </p:sp>
      <p:sp>
        <p:nvSpPr>
          <p:cNvPr id="776" name="Google Shape;776;p58"/>
          <p:cNvSpPr txBox="1"/>
          <p:nvPr/>
        </p:nvSpPr>
        <p:spPr>
          <a:xfrm>
            <a:off x="4740175" y="33572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Monitoring</a:t>
            </a:r>
            <a:endParaRPr/>
          </a:p>
        </p:txBody>
      </p:sp>
      <p:sp>
        <p:nvSpPr>
          <p:cNvPr id="777" name="Google Shape;777;p58"/>
          <p:cNvSpPr txBox="1"/>
          <p:nvPr/>
        </p:nvSpPr>
        <p:spPr>
          <a:xfrm>
            <a:off x="2742275" y="14197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of Services</a:t>
            </a:r>
            <a:endParaRPr/>
          </a:p>
        </p:txBody>
      </p:sp>
      <p:graphicFrame>
        <p:nvGraphicFramePr>
          <p:cNvPr id="778" name="Google Shape;778;p58"/>
          <p:cNvGraphicFramePr/>
          <p:nvPr/>
        </p:nvGraphicFramePr>
        <p:xfrm>
          <a:off x="344200" y="421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{F0429DDA-E224-40B8-B5DD-1B64375FF4C2}</a:tableStyleId>
              </a:tblPr>
              <a:tblGrid>
                <a:gridCol w="2078475"/>
                <a:gridCol w="2078475"/>
                <a:gridCol w="2078475"/>
                <a:gridCol w="2078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Genesis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Custom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Product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Commodity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79" name="Google Shape;779;p58"/>
          <p:cNvSpPr txBox="1"/>
          <p:nvPr/>
        </p:nvSpPr>
        <p:spPr>
          <a:xfrm>
            <a:off x="2098575" y="22532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</a:t>
            </a:r>
            <a:endParaRPr/>
          </a:p>
        </p:txBody>
      </p:sp>
      <p:cxnSp>
        <p:nvCxnSpPr>
          <p:cNvPr id="780" name="Google Shape;780;p58"/>
          <p:cNvCxnSpPr>
            <a:stCxn id="768" idx="2"/>
          </p:cNvCxnSpPr>
          <p:nvPr/>
        </p:nvCxnSpPr>
        <p:spPr>
          <a:xfrm flipH="1">
            <a:off x="3701475" y="817950"/>
            <a:ext cx="5904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p58"/>
          <p:cNvCxnSpPr/>
          <p:nvPr/>
        </p:nvCxnSpPr>
        <p:spPr>
          <a:xfrm>
            <a:off x="4308725" y="826325"/>
            <a:ext cx="6915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58"/>
          <p:cNvCxnSpPr>
            <a:stCxn id="777" idx="2"/>
          </p:cNvCxnSpPr>
          <p:nvPr/>
        </p:nvCxnSpPr>
        <p:spPr>
          <a:xfrm>
            <a:off x="3315725" y="18751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58"/>
          <p:cNvCxnSpPr/>
          <p:nvPr/>
        </p:nvCxnSpPr>
        <p:spPr>
          <a:xfrm rot="10800000">
            <a:off x="4974875" y="1256350"/>
            <a:ext cx="84300" cy="6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58"/>
          <p:cNvCxnSpPr>
            <a:stCxn id="772" idx="0"/>
          </p:cNvCxnSpPr>
          <p:nvPr/>
        </p:nvCxnSpPr>
        <p:spPr>
          <a:xfrm flipH="1" rot="10800000">
            <a:off x="4447975" y="2006850"/>
            <a:ext cx="577500" cy="5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58"/>
          <p:cNvCxnSpPr>
            <a:stCxn id="773" idx="2"/>
            <a:endCxn id="772" idx="2"/>
          </p:cNvCxnSpPr>
          <p:nvPr/>
        </p:nvCxnSpPr>
        <p:spPr>
          <a:xfrm flipH="1" rot="10800000">
            <a:off x="2863575" y="2799575"/>
            <a:ext cx="1584300" cy="8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58"/>
          <p:cNvCxnSpPr>
            <a:stCxn id="774" idx="2"/>
            <a:endCxn id="772" idx="2"/>
          </p:cNvCxnSpPr>
          <p:nvPr/>
        </p:nvCxnSpPr>
        <p:spPr>
          <a:xfrm flipH="1" rot="10800000">
            <a:off x="1960325" y="2799375"/>
            <a:ext cx="2487600" cy="3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58"/>
          <p:cNvCxnSpPr>
            <a:endCxn id="772" idx="2"/>
          </p:cNvCxnSpPr>
          <p:nvPr/>
        </p:nvCxnSpPr>
        <p:spPr>
          <a:xfrm flipH="1" rot="10800000">
            <a:off x="3608875" y="2799450"/>
            <a:ext cx="839100" cy="11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58"/>
          <p:cNvCxnSpPr>
            <a:stCxn id="776" idx="2"/>
            <a:endCxn id="772" idx="2"/>
          </p:cNvCxnSpPr>
          <p:nvPr/>
        </p:nvCxnSpPr>
        <p:spPr>
          <a:xfrm rot="10800000">
            <a:off x="4447825" y="2799500"/>
            <a:ext cx="865800" cy="10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58"/>
          <p:cNvCxnSpPr/>
          <p:nvPr/>
        </p:nvCxnSpPr>
        <p:spPr>
          <a:xfrm flipH="1" rot="10800000">
            <a:off x="2622350" y="1863525"/>
            <a:ext cx="2428500" cy="6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p58"/>
          <p:cNvCxnSpPr/>
          <p:nvPr/>
        </p:nvCxnSpPr>
        <p:spPr>
          <a:xfrm flipH="1" rot="10800000">
            <a:off x="2647650" y="1678000"/>
            <a:ext cx="522900" cy="8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1" name="Google Shape;7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75" y="3707429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125" y="3282829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850" y="2522254"/>
            <a:ext cx="472200" cy="50263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58"/>
          <p:cNvSpPr txBox="1"/>
          <p:nvPr/>
        </p:nvSpPr>
        <p:spPr>
          <a:xfrm>
            <a:off x="5584250" y="30503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storage</a:t>
            </a:r>
            <a:endParaRPr/>
          </a:p>
        </p:txBody>
      </p:sp>
      <p:cxnSp>
        <p:nvCxnSpPr>
          <p:cNvPr id="795" name="Google Shape;795;p58"/>
          <p:cNvCxnSpPr/>
          <p:nvPr/>
        </p:nvCxnSpPr>
        <p:spPr>
          <a:xfrm>
            <a:off x="1720125" y="3094525"/>
            <a:ext cx="41907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6" name="Google Shape;7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925" y="1425154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75" y="400204"/>
            <a:ext cx="472200" cy="50263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58"/>
          <p:cNvSpPr/>
          <p:nvPr/>
        </p:nvSpPr>
        <p:spPr>
          <a:xfrm>
            <a:off x="2360950" y="2782550"/>
            <a:ext cx="2875200" cy="17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58"/>
          <p:cNvSpPr/>
          <p:nvPr/>
        </p:nvSpPr>
        <p:spPr>
          <a:xfrm>
            <a:off x="4162700" y="3898275"/>
            <a:ext cx="2181000" cy="17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58"/>
          <p:cNvSpPr/>
          <p:nvPr/>
        </p:nvSpPr>
        <p:spPr>
          <a:xfrm>
            <a:off x="3296900" y="3651050"/>
            <a:ext cx="865800" cy="6492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1" name="Google Shape;80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7067" y="791041"/>
            <a:ext cx="2579124" cy="204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9"/>
          <p:cNvSpPr txBox="1"/>
          <p:nvPr/>
        </p:nvSpPr>
        <p:spPr>
          <a:xfrm>
            <a:off x="4055775" y="514350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</a:t>
            </a:r>
            <a:endParaRPr/>
          </a:p>
        </p:txBody>
      </p:sp>
      <p:sp>
        <p:nvSpPr>
          <p:cNvPr id="807" name="Google Shape;807;p59"/>
          <p:cNvSpPr txBox="1"/>
          <p:nvPr/>
        </p:nvSpPr>
        <p:spPr>
          <a:xfrm>
            <a:off x="3296900" y="90282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</a:t>
            </a:r>
            <a:endParaRPr/>
          </a:p>
        </p:txBody>
      </p:sp>
      <p:sp>
        <p:nvSpPr>
          <p:cNvPr id="808" name="Google Shape;808;p59"/>
          <p:cNvSpPr txBox="1"/>
          <p:nvPr/>
        </p:nvSpPr>
        <p:spPr>
          <a:xfrm>
            <a:off x="4572000" y="96975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 </a:t>
            </a:r>
            <a:endParaRPr/>
          </a:p>
        </p:txBody>
      </p:sp>
      <p:sp>
        <p:nvSpPr>
          <p:cNvPr id="809" name="Google Shape;809;p59"/>
          <p:cNvSpPr txBox="1"/>
          <p:nvPr/>
        </p:nvSpPr>
        <p:spPr>
          <a:xfrm>
            <a:off x="4623200" y="15859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Backups / Secondary</a:t>
            </a:r>
            <a:endParaRPr/>
          </a:p>
        </p:txBody>
      </p:sp>
      <p:sp>
        <p:nvSpPr>
          <p:cNvPr id="810" name="Google Shape;810;p59"/>
          <p:cNvSpPr txBox="1"/>
          <p:nvPr/>
        </p:nvSpPr>
        <p:spPr>
          <a:xfrm>
            <a:off x="3986725" y="2599050"/>
            <a:ext cx="9225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 </a:t>
            </a:r>
            <a:endParaRPr/>
          </a:p>
        </p:txBody>
      </p:sp>
      <p:sp>
        <p:nvSpPr>
          <p:cNvPr id="811" name="Google Shape;811;p59"/>
          <p:cNvSpPr txBox="1"/>
          <p:nvPr/>
        </p:nvSpPr>
        <p:spPr>
          <a:xfrm>
            <a:off x="2443275" y="3351575"/>
            <a:ext cx="840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</a:t>
            </a:r>
            <a:endParaRPr/>
          </a:p>
        </p:txBody>
      </p:sp>
      <p:sp>
        <p:nvSpPr>
          <p:cNvPr id="812" name="Google Shape;812;p59"/>
          <p:cNvSpPr txBox="1"/>
          <p:nvPr/>
        </p:nvSpPr>
        <p:spPr>
          <a:xfrm>
            <a:off x="1295825" y="2670075"/>
            <a:ext cx="1329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Management</a:t>
            </a:r>
            <a:endParaRPr/>
          </a:p>
        </p:txBody>
      </p:sp>
      <p:sp>
        <p:nvSpPr>
          <p:cNvPr id="813" name="Google Shape;813;p59"/>
          <p:cNvSpPr txBox="1"/>
          <p:nvPr/>
        </p:nvSpPr>
        <p:spPr>
          <a:xfrm>
            <a:off x="3296900" y="37704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</a:t>
            </a:r>
            <a:endParaRPr/>
          </a:p>
        </p:txBody>
      </p:sp>
      <p:sp>
        <p:nvSpPr>
          <p:cNvPr id="814" name="Google Shape;814;p59"/>
          <p:cNvSpPr txBox="1"/>
          <p:nvPr/>
        </p:nvSpPr>
        <p:spPr>
          <a:xfrm>
            <a:off x="4740175" y="33572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Monitoring</a:t>
            </a:r>
            <a:endParaRPr/>
          </a:p>
        </p:txBody>
      </p:sp>
      <p:sp>
        <p:nvSpPr>
          <p:cNvPr id="815" name="Google Shape;815;p59"/>
          <p:cNvSpPr txBox="1"/>
          <p:nvPr/>
        </p:nvSpPr>
        <p:spPr>
          <a:xfrm>
            <a:off x="2742275" y="14197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of Services</a:t>
            </a:r>
            <a:endParaRPr/>
          </a:p>
        </p:txBody>
      </p:sp>
      <p:graphicFrame>
        <p:nvGraphicFramePr>
          <p:cNvPr id="816" name="Google Shape;816;p59"/>
          <p:cNvGraphicFramePr/>
          <p:nvPr/>
        </p:nvGraphicFramePr>
        <p:xfrm>
          <a:off x="344200" y="421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{F0429DDA-E224-40B8-B5DD-1B64375FF4C2}</a:tableStyleId>
              </a:tblPr>
              <a:tblGrid>
                <a:gridCol w="2078475"/>
                <a:gridCol w="2078475"/>
                <a:gridCol w="2078475"/>
                <a:gridCol w="2078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Genesis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Custom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Product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Commodity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7" name="Google Shape;817;p59"/>
          <p:cNvSpPr txBox="1"/>
          <p:nvPr/>
        </p:nvSpPr>
        <p:spPr>
          <a:xfrm>
            <a:off x="2098575" y="22532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</a:t>
            </a:r>
            <a:endParaRPr/>
          </a:p>
        </p:txBody>
      </p:sp>
      <p:cxnSp>
        <p:nvCxnSpPr>
          <p:cNvPr id="818" name="Google Shape;818;p59"/>
          <p:cNvCxnSpPr>
            <a:stCxn id="806" idx="2"/>
          </p:cNvCxnSpPr>
          <p:nvPr/>
        </p:nvCxnSpPr>
        <p:spPr>
          <a:xfrm flipH="1">
            <a:off x="3701475" y="817950"/>
            <a:ext cx="5904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59"/>
          <p:cNvCxnSpPr/>
          <p:nvPr/>
        </p:nvCxnSpPr>
        <p:spPr>
          <a:xfrm>
            <a:off x="4308725" y="826325"/>
            <a:ext cx="6915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59"/>
          <p:cNvCxnSpPr>
            <a:stCxn id="815" idx="2"/>
          </p:cNvCxnSpPr>
          <p:nvPr/>
        </p:nvCxnSpPr>
        <p:spPr>
          <a:xfrm>
            <a:off x="3315725" y="18751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1" name="Google Shape;821;p59"/>
          <p:cNvCxnSpPr/>
          <p:nvPr/>
        </p:nvCxnSpPr>
        <p:spPr>
          <a:xfrm rot="10800000">
            <a:off x="4974875" y="1256350"/>
            <a:ext cx="84300" cy="6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59"/>
          <p:cNvCxnSpPr>
            <a:stCxn id="810" idx="0"/>
          </p:cNvCxnSpPr>
          <p:nvPr/>
        </p:nvCxnSpPr>
        <p:spPr>
          <a:xfrm flipH="1" rot="10800000">
            <a:off x="4447975" y="2006850"/>
            <a:ext cx="577500" cy="5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3" name="Google Shape;823;p59"/>
          <p:cNvCxnSpPr>
            <a:stCxn id="811" idx="2"/>
            <a:endCxn id="810" idx="2"/>
          </p:cNvCxnSpPr>
          <p:nvPr/>
        </p:nvCxnSpPr>
        <p:spPr>
          <a:xfrm flipH="1" rot="10800000">
            <a:off x="2863575" y="2799575"/>
            <a:ext cx="1584300" cy="8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59"/>
          <p:cNvCxnSpPr>
            <a:stCxn id="812" idx="2"/>
            <a:endCxn id="810" idx="2"/>
          </p:cNvCxnSpPr>
          <p:nvPr/>
        </p:nvCxnSpPr>
        <p:spPr>
          <a:xfrm flipH="1" rot="10800000">
            <a:off x="1960325" y="2799375"/>
            <a:ext cx="2487600" cy="3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9"/>
          <p:cNvCxnSpPr>
            <a:endCxn id="810" idx="2"/>
          </p:cNvCxnSpPr>
          <p:nvPr/>
        </p:nvCxnSpPr>
        <p:spPr>
          <a:xfrm flipH="1" rot="10800000">
            <a:off x="3608875" y="2799450"/>
            <a:ext cx="839100" cy="11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59"/>
          <p:cNvCxnSpPr>
            <a:stCxn id="814" idx="2"/>
            <a:endCxn id="810" idx="2"/>
          </p:cNvCxnSpPr>
          <p:nvPr/>
        </p:nvCxnSpPr>
        <p:spPr>
          <a:xfrm rot="10800000">
            <a:off x="4447825" y="2799500"/>
            <a:ext cx="865800" cy="10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7" name="Google Shape;827;p59"/>
          <p:cNvCxnSpPr/>
          <p:nvPr/>
        </p:nvCxnSpPr>
        <p:spPr>
          <a:xfrm flipH="1" rot="10800000">
            <a:off x="2622350" y="1863525"/>
            <a:ext cx="2428500" cy="6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59"/>
          <p:cNvCxnSpPr/>
          <p:nvPr/>
        </p:nvCxnSpPr>
        <p:spPr>
          <a:xfrm flipH="1" rot="10800000">
            <a:off x="2647650" y="1678000"/>
            <a:ext cx="522900" cy="8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9" name="Google Shape;82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75" y="3707429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125" y="3282829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850" y="2522254"/>
            <a:ext cx="472200" cy="50263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59"/>
          <p:cNvSpPr txBox="1"/>
          <p:nvPr/>
        </p:nvSpPr>
        <p:spPr>
          <a:xfrm>
            <a:off x="5584250" y="30503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storage</a:t>
            </a:r>
            <a:endParaRPr/>
          </a:p>
        </p:txBody>
      </p:sp>
      <p:cxnSp>
        <p:nvCxnSpPr>
          <p:cNvPr id="833" name="Google Shape;833;p59"/>
          <p:cNvCxnSpPr/>
          <p:nvPr/>
        </p:nvCxnSpPr>
        <p:spPr>
          <a:xfrm>
            <a:off x="1720125" y="3094525"/>
            <a:ext cx="41907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4" name="Google Shape;8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925" y="1425154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75" y="400204"/>
            <a:ext cx="472200" cy="50263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59"/>
          <p:cNvSpPr/>
          <p:nvPr/>
        </p:nvSpPr>
        <p:spPr>
          <a:xfrm>
            <a:off x="2360950" y="2782550"/>
            <a:ext cx="2875200" cy="17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9"/>
          <p:cNvSpPr/>
          <p:nvPr/>
        </p:nvSpPr>
        <p:spPr>
          <a:xfrm>
            <a:off x="3443125" y="3432475"/>
            <a:ext cx="2181000" cy="17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9"/>
          <p:cNvSpPr/>
          <p:nvPr/>
        </p:nvSpPr>
        <p:spPr>
          <a:xfrm>
            <a:off x="3296900" y="3651050"/>
            <a:ext cx="865800" cy="6492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9" name="Google Shape;83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94" y="3125469"/>
            <a:ext cx="1071575" cy="10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0"/>
          <p:cNvSpPr txBox="1"/>
          <p:nvPr/>
        </p:nvSpPr>
        <p:spPr>
          <a:xfrm>
            <a:off x="6939500" y="438150"/>
            <a:ext cx="19647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ton"/>
              <a:buAutoNum type="arabicPeriod"/>
            </a:pPr>
            <a:r>
              <a:rPr lang="en">
                <a:latin typeface="Anton"/>
                <a:ea typeface="Anton"/>
                <a:cs typeface="Anton"/>
                <a:sym typeface="Anton"/>
              </a:rPr>
              <a:t>Security</a:t>
            </a:r>
            <a:endParaRPr>
              <a:latin typeface="Anton"/>
              <a:ea typeface="Anton"/>
              <a:cs typeface="Anton"/>
              <a:sym typeface="Anto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ton"/>
              <a:buAutoNum type="arabicPeriod"/>
            </a:pPr>
            <a:r>
              <a:rPr lang="en">
                <a:latin typeface="Anton"/>
                <a:ea typeface="Anton"/>
                <a:cs typeface="Anton"/>
                <a:sym typeface="Anton"/>
              </a:rPr>
              <a:t>Strategic Initiatives</a:t>
            </a:r>
            <a:endParaRPr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45" name="Google Shape;845;p60"/>
          <p:cNvSpPr txBox="1"/>
          <p:nvPr/>
        </p:nvSpPr>
        <p:spPr>
          <a:xfrm>
            <a:off x="4055775" y="514350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</a:t>
            </a:r>
            <a:endParaRPr/>
          </a:p>
        </p:txBody>
      </p:sp>
      <p:sp>
        <p:nvSpPr>
          <p:cNvPr id="846" name="Google Shape;846;p60"/>
          <p:cNvSpPr txBox="1"/>
          <p:nvPr/>
        </p:nvSpPr>
        <p:spPr>
          <a:xfrm>
            <a:off x="3296900" y="90282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</a:t>
            </a:r>
            <a:endParaRPr/>
          </a:p>
        </p:txBody>
      </p:sp>
      <p:sp>
        <p:nvSpPr>
          <p:cNvPr id="847" name="Google Shape;847;p60"/>
          <p:cNvSpPr txBox="1"/>
          <p:nvPr/>
        </p:nvSpPr>
        <p:spPr>
          <a:xfrm>
            <a:off x="4572000" y="96975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 </a:t>
            </a:r>
            <a:endParaRPr/>
          </a:p>
        </p:txBody>
      </p:sp>
      <p:sp>
        <p:nvSpPr>
          <p:cNvPr id="848" name="Google Shape;848;p60"/>
          <p:cNvSpPr txBox="1"/>
          <p:nvPr/>
        </p:nvSpPr>
        <p:spPr>
          <a:xfrm>
            <a:off x="4623200" y="15859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Backups / Secondary</a:t>
            </a:r>
            <a:endParaRPr/>
          </a:p>
        </p:txBody>
      </p:sp>
      <p:sp>
        <p:nvSpPr>
          <p:cNvPr id="849" name="Google Shape;849;p60"/>
          <p:cNvSpPr txBox="1"/>
          <p:nvPr/>
        </p:nvSpPr>
        <p:spPr>
          <a:xfrm>
            <a:off x="3986725" y="2599050"/>
            <a:ext cx="9225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 </a:t>
            </a:r>
            <a:endParaRPr/>
          </a:p>
        </p:txBody>
      </p:sp>
      <p:sp>
        <p:nvSpPr>
          <p:cNvPr id="850" name="Google Shape;850;p60"/>
          <p:cNvSpPr txBox="1"/>
          <p:nvPr/>
        </p:nvSpPr>
        <p:spPr>
          <a:xfrm>
            <a:off x="2443275" y="3351575"/>
            <a:ext cx="840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</a:t>
            </a:r>
            <a:endParaRPr/>
          </a:p>
        </p:txBody>
      </p:sp>
      <p:sp>
        <p:nvSpPr>
          <p:cNvPr id="851" name="Google Shape;851;p60"/>
          <p:cNvSpPr txBox="1"/>
          <p:nvPr/>
        </p:nvSpPr>
        <p:spPr>
          <a:xfrm>
            <a:off x="1295825" y="2670075"/>
            <a:ext cx="1329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Management</a:t>
            </a:r>
            <a:endParaRPr/>
          </a:p>
        </p:txBody>
      </p:sp>
      <p:sp>
        <p:nvSpPr>
          <p:cNvPr id="852" name="Google Shape;852;p60"/>
          <p:cNvSpPr txBox="1"/>
          <p:nvPr/>
        </p:nvSpPr>
        <p:spPr>
          <a:xfrm>
            <a:off x="3296900" y="37704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</a:t>
            </a:r>
            <a:endParaRPr/>
          </a:p>
        </p:txBody>
      </p:sp>
      <p:sp>
        <p:nvSpPr>
          <p:cNvPr id="853" name="Google Shape;853;p60"/>
          <p:cNvSpPr txBox="1"/>
          <p:nvPr/>
        </p:nvSpPr>
        <p:spPr>
          <a:xfrm>
            <a:off x="4740175" y="33572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Monitoring</a:t>
            </a:r>
            <a:endParaRPr/>
          </a:p>
        </p:txBody>
      </p:sp>
      <p:sp>
        <p:nvSpPr>
          <p:cNvPr id="854" name="Google Shape;854;p60"/>
          <p:cNvSpPr txBox="1"/>
          <p:nvPr/>
        </p:nvSpPr>
        <p:spPr>
          <a:xfrm>
            <a:off x="2742275" y="14197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of Services</a:t>
            </a:r>
            <a:endParaRPr/>
          </a:p>
        </p:txBody>
      </p:sp>
      <p:graphicFrame>
        <p:nvGraphicFramePr>
          <p:cNvPr id="855" name="Google Shape;855;p60"/>
          <p:cNvGraphicFramePr/>
          <p:nvPr/>
        </p:nvGraphicFramePr>
        <p:xfrm>
          <a:off x="344200" y="421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{F0429DDA-E224-40B8-B5DD-1B64375FF4C2}</a:tableStyleId>
              </a:tblPr>
              <a:tblGrid>
                <a:gridCol w="2078475"/>
                <a:gridCol w="2078475"/>
                <a:gridCol w="2078475"/>
                <a:gridCol w="2078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Genesis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Custom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Product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Commodity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56" name="Google Shape;856;p60"/>
          <p:cNvSpPr txBox="1"/>
          <p:nvPr/>
        </p:nvSpPr>
        <p:spPr>
          <a:xfrm>
            <a:off x="2098575" y="22532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</a:t>
            </a:r>
            <a:endParaRPr/>
          </a:p>
        </p:txBody>
      </p:sp>
      <p:cxnSp>
        <p:nvCxnSpPr>
          <p:cNvPr id="857" name="Google Shape;857;p60"/>
          <p:cNvCxnSpPr>
            <a:stCxn id="845" idx="2"/>
          </p:cNvCxnSpPr>
          <p:nvPr/>
        </p:nvCxnSpPr>
        <p:spPr>
          <a:xfrm flipH="1">
            <a:off x="3701475" y="817950"/>
            <a:ext cx="5904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8" name="Google Shape;858;p60"/>
          <p:cNvCxnSpPr/>
          <p:nvPr/>
        </p:nvCxnSpPr>
        <p:spPr>
          <a:xfrm>
            <a:off x="4308725" y="826325"/>
            <a:ext cx="6915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9" name="Google Shape;859;p60"/>
          <p:cNvCxnSpPr>
            <a:stCxn id="854" idx="2"/>
          </p:cNvCxnSpPr>
          <p:nvPr/>
        </p:nvCxnSpPr>
        <p:spPr>
          <a:xfrm>
            <a:off x="3315725" y="18751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0" name="Google Shape;860;p60"/>
          <p:cNvCxnSpPr/>
          <p:nvPr/>
        </p:nvCxnSpPr>
        <p:spPr>
          <a:xfrm rot="10800000">
            <a:off x="4974875" y="1256350"/>
            <a:ext cx="84300" cy="6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60"/>
          <p:cNvCxnSpPr>
            <a:stCxn id="849" idx="0"/>
          </p:cNvCxnSpPr>
          <p:nvPr/>
        </p:nvCxnSpPr>
        <p:spPr>
          <a:xfrm flipH="1" rot="10800000">
            <a:off x="4447975" y="2006850"/>
            <a:ext cx="577500" cy="5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60"/>
          <p:cNvCxnSpPr>
            <a:stCxn id="850" idx="2"/>
            <a:endCxn id="849" idx="2"/>
          </p:cNvCxnSpPr>
          <p:nvPr/>
        </p:nvCxnSpPr>
        <p:spPr>
          <a:xfrm flipH="1" rot="10800000">
            <a:off x="2863575" y="2799575"/>
            <a:ext cx="1584300" cy="8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" name="Google Shape;863;p60"/>
          <p:cNvCxnSpPr>
            <a:stCxn id="851" idx="2"/>
            <a:endCxn id="849" idx="2"/>
          </p:cNvCxnSpPr>
          <p:nvPr/>
        </p:nvCxnSpPr>
        <p:spPr>
          <a:xfrm flipH="1" rot="10800000">
            <a:off x="1960325" y="2799375"/>
            <a:ext cx="2487600" cy="3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60"/>
          <p:cNvCxnSpPr>
            <a:endCxn id="849" idx="2"/>
          </p:cNvCxnSpPr>
          <p:nvPr/>
        </p:nvCxnSpPr>
        <p:spPr>
          <a:xfrm flipH="1" rot="10800000">
            <a:off x="3608875" y="2799450"/>
            <a:ext cx="839100" cy="11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5" name="Google Shape;865;p60"/>
          <p:cNvCxnSpPr>
            <a:stCxn id="853" idx="2"/>
            <a:endCxn id="849" idx="2"/>
          </p:cNvCxnSpPr>
          <p:nvPr/>
        </p:nvCxnSpPr>
        <p:spPr>
          <a:xfrm rot="10800000">
            <a:off x="4447825" y="2799500"/>
            <a:ext cx="865800" cy="10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6" name="Google Shape;866;p60"/>
          <p:cNvCxnSpPr/>
          <p:nvPr/>
        </p:nvCxnSpPr>
        <p:spPr>
          <a:xfrm flipH="1" rot="10800000">
            <a:off x="2622350" y="1863525"/>
            <a:ext cx="2428500" cy="6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p60"/>
          <p:cNvCxnSpPr/>
          <p:nvPr/>
        </p:nvCxnSpPr>
        <p:spPr>
          <a:xfrm flipH="1" rot="10800000">
            <a:off x="2647650" y="1678000"/>
            <a:ext cx="522900" cy="8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68" name="Google Shape;8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75" y="3707429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125" y="3282829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850" y="2522254"/>
            <a:ext cx="472200" cy="50263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60"/>
          <p:cNvSpPr txBox="1"/>
          <p:nvPr/>
        </p:nvSpPr>
        <p:spPr>
          <a:xfrm>
            <a:off x="5584250" y="30503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storage</a:t>
            </a:r>
            <a:endParaRPr/>
          </a:p>
        </p:txBody>
      </p:sp>
      <p:cxnSp>
        <p:nvCxnSpPr>
          <p:cNvPr id="872" name="Google Shape;872;p60"/>
          <p:cNvCxnSpPr/>
          <p:nvPr/>
        </p:nvCxnSpPr>
        <p:spPr>
          <a:xfrm>
            <a:off x="1720125" y="3094525"/>
            <a:ext cx="41907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3" name="Google Shape;87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925" y="1425154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75" y="400204"/>
            <a:ext cx="472200" cy="50263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60"/>
          <p:cNvSpPr/>
          <p:nvPr/>
        </p:nvSpPr>
        <p:spPr>
          <a:xfrm>
            <a:off x="2360950" y="2782550"/>
            <a:ext cx="2875200" cy="17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60"/>
          <p:cNvSpPr/>
          <p:nvPr/>
        </p:nvSpPr>
        <p:spPr>
          <a:xfrm>
            <a:off x="3443125" y="3432475"/>
            <a:ext cx="2181000" cy="17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60"/>
          <p:cNvSpPr/>
          <p:nvPr/>
        </p:nvSpPr>
        <p:spPr>
          <a:xfrm>
            <a:off x="3296900" y="3651050"/>
            <a:ext cx="865800" cy="6492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8" name="Google Shape;87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669" y="50426"/>
            <a:ext cx="1462064" cy="171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60"/>
          <p:cNvSpPr txBox="1"/>
          <p:nvPr/>
        </p:nvSpPr>
        <p:spPr>
          <a:xfrm>
            <a:off x="6939500" y="379125"/>
            <a:ext cx="1964700" cy="37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ton"/>
              <a:buAutoNum type="arabicPeriod"/>
            </a:pPr>
            <a:r>
              <a:t/>
            </a:r>
            <a:endParaRPr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61"/>
          <p:cNvSpPr txBox="1"/>
          <p:nvPr/>
        </p:nvSpPr>
        <p:spPr>
          <a:xfrm>
            <a:off x="6939500" y="438150"/>
            <a:ext cx="19647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Anton"/>
              <a:buAutoNum type="arabicPeriod"/>
            </a:pPr>
            <a:r>
              <a:rPr lang="en">
                <a:solidFill>
                  <a:srgbClr val="FF00FF"/>
                </a:solidFill>
                <a:latin typeface="Anton"/>
                <a:ea typeface="Anton"/>
                <a:cs typeface="Anton"/>
                <a:sym typeface="Anton"/>
              </a:rPr>
              <a:t>Security &amp; Compliance</a:t>
            </a:r>
            <a:endParaRPr>
              <a:solidFill>
                <a:srgbClr val="FF00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ton"/>
              <a:buAutoNum type="arabicPeriod"/>
            </a:pPr>
            <a:r>
              <a:rPr lang="en">
                <a:latin typeface="Anton"/>
                <a:ea typeface="Anton"/>
                <a:cs typeface="Anton"/>
                <a:sym typeface="Anton"/>
              </a:rPr>
              <a:t>Strategic Initiatives</a:t>
            </a:r>
            <a:endParaRPr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85" name="Google Shape;885;p61"/>
          <p:cNvSpPr txBox="1"/>
          <p:nvPr/>
        </p:nvSpPr>
        <p:spPr>
          <a:xfrm>
            <a:off x="4055775" y="514350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</a:t>
            </a:r>
            <a:endParaRPr/>
          </a:p>
        </p:txBody>
      </p:sp>
      <p:sp>
        <p:nvSpPr>
          <p:cNvPr id="886" name="Google Shape;886;p61"/>
          <p:cNvSpPr txBox="1"/>
          <p:nvPr/>
        </p:nvSpPr>
        <p:spPr>
          <a:xfrm>
            <a:off x="3296900" y="90282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</a:t>
            </a:r>
            <a:endParaRPr/>
          </a:p>
        </p:txBody>
      </p:sp>
      <p:sp>
        <p:nvSpPr>
          <p:cNvPr id="887" name="Google Shape;887;p61"/>
          <p:cNvSpPr txBox="1"/>
          <p:nvPr/>
        </p:nvSpPr>
        <p:spPr>
          <a:xfrm>
            <a:off x="4572000" y="96975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 </a:t>
            </a:r>
            <a:endParaRPr/>
          </a:p>
        </p:txBody>
      </p:sp>
      <p:sp>
        <p:nvSpPr>
          <p:cNvPr id="888" name="Google Shape;888;p61"/>
          <p:cNvSpPr txBox="1"/>
          <p:nvPr/>
        </p:nvSpPr>
        <p:spPr>
          <a:xfrm>
            <a:off x="4623200" y="15859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Backups / Secondary</a:t>
            </a:r>
            <a:endParaRPr/>
          </a:p>
        </p:txBody>
      </p:sp>
      <p:sp>
        <p:nvSpPr>
          <p:cNvPr id="889" name="Google Shape;889;p61"/>
          <p:cNvSpPr txBox="1"/>
          <p:nvPr/>
        </p:nvSpPr>
        <p:spPr>
          <a:xfrm>
            <a:off x="3986725" y="2599050"/>
            <a:ext cx="9225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 </a:t>
            </a:r>
            <a:endParaRPr/>
          </a:p>
        </p:txBody>
      </p:sp>
      <p:sp>
        <p:nvSpPr>
          <p:cNvPr id="890" name="Google Shape;890;p61"/>
          <p:cNvSpPr txBox="1"/>
          <p:nvPr/>
        </p:nvSpPr>
        <p:spPr>
          <a:xfrm>
            <a:off x="2443275" y="3351575"/>
            <a:ext cx="840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</a:t>
            </a:r>
            <a:endParaRPr/>
          </a:p>
        </p:txBody>
      </p:sp>
      <p:sp>
        <p:nvSpPr>
          <p:cNvPr id="891" name="Google Shape;891;p61"/>
          <p:cNvSpPr txBox="1"/>
          <p:nvPr/>
        </p:nvSpPr>
        <p:spPr>
          <a:xfrm>
            <a:off x="1295825" y="2670075"/>
            <a:ext cx="1329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Management</a:t>
            </a:r>
            <a:endParaRPr/>
          </a:p>
        </p:txBody>
      </p:sp>
      <p:sp>
        <p:nvSpPr>
          <p:cNvPr id="892" name="Google Shape;892;p61"/>
          <p:cNvSpPr txBox="1"/>
          <p:nvPr/>
        </p:nvSpPr>
        <p:spPr>
          <a:xfrm>
            <a:off x="3296900" y="37704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</a:t>
            </a:r>
            <a:endParaRPr/>
          </a:p>
        </p:txBody>
      </p:sp>
      <p:sp>
        <p:nvSpPr>
          <p:cNvPr id="893" name="Google Shape;893;p61"/>
          <p:cNvSpPr txBox="1"/>
          <p:nvPr/>
        </p:nvSpPr>
        <p:spPr>
          <a:xfrm>
            <a:off x="4740175" y="3357200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Monitoring</a:t>
            </a:r>
            <a:endParaRPr/>
          </a:p>
        </p:txBody>
      </p:sp>
      <p:sp>
        <p:nvSpPr>
          <p:cNvPr id="894" name="Google Shape;894;p61"/>
          <p:cNvSpPr txBox="1"/>
          <p:nvPr/>
        </p:nvSpPr>
        <p:spPr>
          <a:xfrm>
            <a:off x="2742275" y="14197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of Services</a:t>
            </a:r>
            <a:endParaRPr/>
          </a:p>
        </p:txBody>
      </p:sp>
      <p:graphicFrame>
        <p:nvGraphicFramePr>
          <p:cNvPr id="895" name="Google Shape;895;p61"/>
          <p:cNvGraphicFramePr/>
          <p:nvPr/>
        </p:nvGraphicFramePr>
        <p:xfrm>
          <a:off x="344200" y="421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{F0429DDA-E224-40B8-B5DD-1B64375FF4C2}</a:tableStyleId>
              </a:tblPr>
              <a:tblGrid>
                <a:gridCol w="2078475"/>
                <a:gridCol w="2078475"/>
                <a:gridCol w="2078475"/>
                <a:gridCol w="2078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Genesis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Custom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Product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Muli"/>
                          <a:ea typeface="Muli"/>
                          <a:cs typeface="Muli"/>
                          <a:sym typeface="Muli"/>
                        </a:rPr>
                        <a:t>Commodity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0000"/>
                        </a:highlight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96" name="Google Shape;896;p61"/>
          <p:cNvSpPr txBox="1"/>
          <p:nvPr/>
        </p:nvSpPr>
        <p:spPr>
          <a:xfrm>
            <a:off x="2098575" y="22532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</a:t>
            </a:r>
            <a:endParaRPr/>
          </a:p>
        </p:txBody>
      </p:sp>
      <p:cxnSp>
        <p:nvCxnSpPr>
          <p:cNvPr id="897" name="Google Shape;897;p61"/>
          <p:cNvCxnSpPr>
            <a:stCxn id="885" idx="2"/>
          </p:cNvCxnSpPr>
          <p:nvPr/>
        </p:nvCxnSpPr>
        <p:spPr>
          <a:xfrm flipH="1">
            <a:off x="3701475" y="817950"/>
            <a:ext cx="5904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8" name="Google Shape;898;p61"/>
          <p:cNvCxnSpPr/>
          <p:nvPr/>
        </p:nvCxnSpPr>
        <p:spPr>
          <a:xfrm>
            <a:off x="4308725" y="826325"/>
            <a:ext cx="6915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61"/>
          <p:cNvCxnSpPr>
            <a:stCxn id="894" idx="2"/>
          </p:cNvCxnSpPr>
          <p:nvPr/>
        </p:nvCxnSpPr>
        <p:spPr>
          <a:xfrm>
            <a:off x="3315725" y="18751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0" name="Google Shape;900;p61"/>
          <p:cNvCxnSpPr/>
          <p:nvPr/>
        </p:nvCxnSpPr>
        <p:spPr>
          <a:xfrm rot="10800000">
            <a:off x="4974875" y="1256350"/>
            <a:ext cx="84300" cy="6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1" name="Google Shape;901;p61"/>
          <p:cNvCxnSpPr>
            <a:stCxn id="889" idx="0"/>
          </p:cNvCxnSpPr>
          <p:nvPr/>
        </p:nvCxnSpPr>
        <p:spPr>
          <a:xfrm flipH="1" rot="10800000">
            <a:off x="4447975" y="2006850"/>
            <a:ext cx="577500" cy="5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2" name="Google Shape;902;p61"/>
          <p:cNvCxnSpPr>
            <a:stCxn id="890" idx="2"/>
            <a:endCxn id="889" idx="2"/>
          </p:cNvCxnSpPr>
          <p:nvPr/>
        </p:nvCxnSpPr>
        <p:spPr>
          <a:xfrm flipH="1" rot="10800000">
            <a:off x="2863575" y="2799575"/>
            <a:ext cx="1584300" cy="8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61"/>
          <p:cNvCxnSpPr>
            <a:stCxn id="891" idx="2"/>
            <a:endCxn id="889" idx="2"/>
          </p:cNvCxnSpPr>
          <p:nvPr/>
        </p:nvCxnSpPr>
        <p:spPr>
          <a:xfrm flipH="1" rot="10800000">
            <a:off x="1960325" y="2799375"/>
            <a:ext cx="2487600" cy="3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61"/>
          <p:cNvCxnSpPr>
            <a:endCxn id="889" idx="2"/>
          </p:cNvCxnSpPr>
          <p:nvPr/>
        </p:nvCxnSpPr>
        <p:spPr>
          <a:xfrm flipH="1" rot="10800000">
            <a:off x="3608875" y="2799450"/>
            <a:ext cx="839100" cy="11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5" name="Google Shape;905;p61"/>
          <p:cNvCxnSpPr>
            <a:stCxn id="893" idx="2"/>
            <a:endCxn id="889" idx="2"/>
          </p:cNvCxnSpPr>
          <p:nvPr/>
        </p:nvCxnSpPr>
        <p:spPr>
          <a:xfrm rot="10800000">
            <a:off x="4447825" y="2799500"/>
            <a:ext cx="865800" cy="10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6" name="Google Shape;906;p61"/>
          <p:cNvCxnSpPr/>
          <p:nvPr/>
        </p:nvCxnSpPr>
        <p:spPr>
          <a:xfrm flipH="1" rot="10800000">
            <a:off x="2622350" y="1863525"/>
            <a:ext cx="2428500" cy="6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7" name="Google Shape;907;p61"/>
          <p:cNvCxnSpPr/>
          <p:nvPr/>
        </p:nvCxnSpPr>
        <p:spPr>
          <a:xfrm flipH="1" rot="10800000">
            <a:off x="2647650" y="1678000"/>
            <a:ext cx="522900" cy="8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8" name="Google Shape;90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75" y="3707429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125" y="3282829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850" y="2522254"/>
            <a:ext cx="472200" cy="50263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61"/>
          <p:cNvSpPr txBox="1"/>
          <p:nvPr/>
        </p:nvSpPr>
        <p:spPr>
          <a:xfrm>
            <a:off x="5584250" y="3050375"/>
            <a:ext cx="1146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storage</a:t>
            </a:r>
            <a:endParaRPr/>
          </a:p>
        </p:txBody>
      </p:sp>
      <p:cxnSp>
        <p:nvCxnSpPr>
          <p:cNvPr id="912" name="Google Shape;912;p61"/>
          <p:cNvCxnSpPr/>
          <p:nvPr/>
        </p:nvCxnSpPr>
        <p:spPr>
          <a:xfrm>
            <a:off x="1720125" y="3094525"/>
            <a:ext cx="41907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3" name="Google Shape;9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925" y="1425154"/>
            <a:ext cx="472200" cy="5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75" y="400204"/>
            <a:ext cx="472200" cy="50263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61"/>
          <p:cNvSpPr/>
          <p:nvPr/>
        </p:nvSpPr>
        <p:spPr>
          <a:xfrm>
            <a:off x="2360950" y="2782550"/>
            <a:ext cx="2875200" cy="17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61"/>
          <p:cNvSpPr/>
          <p:nvPr/>
        </p:nvSpPr>
        <p:spPr>
          <a:xfrm>
            <a:off x="3443125" y="3432475"/>
            <a:ext cx="2181000" cy="17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1"/>
          <p:cNvSpPr/>
          <p:nvPr/>
        </p:nvSpPr>
        <p:spPr>
          <a:xfrm>
            <a:off x="3296900" y="3651050"/>
            <a:ext cx="865800" cy="6492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8" name="Google Shape;91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669" y="50426"/>
            <a:ext cx="1462064" cy="17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Crap at other things too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Nope</a:t>
            </a:r>
            <a:endParaRPr/>
          </a:p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here to teach you about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online tools.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929" name="Google Shape;929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https://learnwardleymapping.com/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https://maturitymapping.com/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https://onlinewardleymaps.com/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https://miro.com/templates/wardley-map/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00FF"/>
        </a:solidFill>
      </p:bgPr>
    </p:bg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Yep!</a:t>
            </a:r>
            <a:endParaRPr/>
          </a:p>
        </p:txBody>
      </p:sp>
      <p:sp>
        <p:nvSpPr>
          <p:cNvPr id="91" name="Google Shape;91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Wardley Maps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tips and tricks for getting started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perspective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WARNING</a:t>
            </a:r>
            <a:endParaRPr/>
          </a:p>
        </p:txBody>
      </p:sp>
      <p:sp>
        <p:nvSpPr>
          <p:cNvPr id="97" name="Google Shape;9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Star Trek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ctrTitle"/>
          </p:nvPr>
        </p:nvSpPr>
        <p:spPr>
          <a:xfrm>
            <a:off x="311708" y="211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Who’s heard of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Wardley Maps?</a:t>
            </a:r>
            <a:endParaRPr/>
          </a:p>
        </p:txBody>
      </p:sp>
      <p:sp>
        <p:nvSpPr>
          <p:cNvPr id="103" name="Google Shape;103;p21"/>
          <p:cNvSpPr txBox="1"/>
          <p:nvPr>
            <p:ph idx="1" type="subTitle"/>
          </p:nvPr>
        </p:nvSpPr>
        <p:spPr>
          <a:xfrm>
            <a:off x="311700" y="2300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0 - Never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Heard of them, but don’t know what they 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Know what they are, never done 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Have created a map before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Have created maps, used doctrine, etc</a:t>
            </a:r>
            <a:endParaRPr/>
          </a:p>
        </p:txBody>
      </p:sp>
      <p:sp>
        <p:nvSpPr>
          <p:cNvPr id="104" name="Google Shape;104;p21"/>
          <p:cNvSpPr/>
          <p:nvPr/>
        </p:nvSpPr>
        <p:spPr>
          <a:xfrm>
            <a:off x="-143350" y="-45749"/>
            <a:ext cx="2504034" cy="2052594"/>
          </a:xfrm>
          <a:prstGeom prst="irregularSeal1">
            <a:avLst/>
          </a:prstGeom>
          <a:solidFill>
            <a:srgbClr val="00FFFF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 txBox="1"/>
          <p:nvPr/>
        </p:nvSpPr>
        <p:spPr>
          <a:xfrm>
            <a:off x="320425" y="564950"/>
            <a:ext cx="17622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nton"/>
                <a:ea typeface="Anton"/>
                <a:cs typeface="Anton"/>
                <a:sym typeface="Anton"/>
              </a:rPr>
              <a:t>Use the chat </a:t>
            </a:r>
            <a:endParaRPr sz="17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nton"/>
                <a:ea typeface="Anton"/>
                <a:cs typeface="Anton"/>
                <a:sym typeface="Anton"/>
              </a:rPr>
              <a:t>and/or reactions!</a:t>
            </a:r>
            <a:endParaRPr sz="17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“I’m excited to create my first map!”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6000850" y="4113125"/>
            <a:ext cx="31431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@CATSWETEL</a:t>
            </a:r>
            <a:endParaRPr sz="2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